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6" r:id="rId2"/>
    <p:sldId id="264" r:id="rId3"/>
    <p:sldId id="257" r:id="rId4"/>
    <p:sldId id="258" r:id="rId5"/>
    <p:sldId id="260" r:id="rId6"/>
    <p:sldId id="270" r:id="rId7"/>
    <p:sldId id="271" r:id="rId8"/>
    <p:sldId id="268" r:id="rId9"/>
    <p:sldId id="272" r:id="rId10"/>
    <p:sldId id="273" r:id="rId11"/>
    <p:sldId id="269" r:id="rId12"/>
    <p:sldId id="266" r:id="rId13"/>
    <p:sldId id="262"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757" autoAdjust="0"/>
  </p:normalViewPr>
  <p:slideViewPr>
    <p:cSldViewPr>
      <p:cViewPr varScale="1">
        <p:scale>
          <a:sx n="58" d="100"/>
          <a:sy n="58" d="100"/>
        </p:scale>
        <p:origin x="2098" y="6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CA8E6E-2DA0-476A-A7DF-288F3C40FC0B}" type="datetimeFigureOut">
              <a:rPr lang="en-US" smtClean="0"/>
              <a:t>4/27/2017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57C174-9138-4CB4-B7FA-31049D481CDE}" type="slidenum">
              <a:rPr lang="en-US" smtClean="0"/>
              <a:t>‹#›</a:t>
            </a:fld>
            <a:endParaRPr lang="en-US"/>
          </a:p>
        </p:txBody>
      </p:sp>
    </p:spTree>
    <p:extLst>
      <p:ext uri="{BB962C8B-B14F-4D97-AF65-F5344CB8AC3E}">
        <p14:creationId xmlns:p14="http://schemas.microsoft.com/office/powerpoint/2010/main" val="16451412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“Hello everyone, my name is Daniel J., I’m the team leader for design group 5. I worked mainly as a coordinator, communicating with Dr. Hayes, and did most of the code work involved with the project.</a:t>
            </a:r>
            <a:endParaRPr lang="en-US" dirty="0"/>
          </a:p>
        </p:txBody>
      </p:sp>
      <p:sp>
        <p:nvSpPr>
          <p:cNvPr id="4" name="Slide Number Placeholder 3"/>
          <p:cNvSpPr>
            <a:spLocks noGrp="1"/>
          </p:cNvSpPr>
          <p:nvPr>
            <p:ph type="sldNum" sz="quarter" idx="10"/>
          </p:nvPr>
        </p:nvSpPr>
        <p:spPr/>
        <p:txBody>
          <a:bodyPr/>
          <a:lstStyle/>
          <a:p>
            <a:fld id="{BD57C174-9138-4CB4-B7FA-31049D481CDE}" type="slidenum">
              <a:rPr lang="en-US" smtClean="0"/>
              <a:t>1</a:t>
            </a:fld>
            <a:endParaRPr lang="en-US"/>
          </a:p>
        </p:txBody>
      </p:sp>
    </p:spTree>
    <p:extLst>
      <p:ext uri="{BB962C8B-B14F-4D97-AF65-F5344CB8AC3E}">
        <p14:creationId xmlns:p14="http://schemas.microsoft.com/office/powerpoint/2010/main" val="21933963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kern="1200" dirty="0" smtClean="0">
                <a:solidFill>
                  <a:schemeClr val="tx1"/>
                </a:solidFill>
                <a:effectLst/>
                <a:latin typeface="+mn-lt"/>
                <a:ea typeface="+mn-ea"/>
                <a:cs typeface="+mn-cs"/>
              </a:rPr>
              <a:t>Each home is then assigned an activity, hunting, gathering, farming, or production. Each has their own supplemental (supporting) node that is placed on top of the home node to show which activity the home is participating in.</a:t>
            </a:r>
          </a:p>
          <a:p>
            <a:pPr fontAlgn="base"/>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BD57C174-9138-4CB4-B7FA-31049D481CDE}" type="slidenum">
              <a:rPr lang="en-US" smtClean="0"/>
              <a:t>10</a:t>
            </a:fld>
            <a:endParaRPr lang="en-US"/>
          </a:p>
        </p:txBody>
      </p:sp>
    </p:spTree>
    <p:extLst>
      <p:ext uri="{BB962C8B-B14F-4D97-AF65-F5344CB8AC3E}">
        <p14:creationId xmlns:p14="http://schemas.microsoft.com/office/powerpoint/2010/main" val="1982193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kern="1200" dirty="0" smtClean="0">
                <a:solidFill>
                  <a:schemeClr val="tx1"/>
                </a:solidFill>
                <a:effectLst/>
                <a:latin typeface="+mn-lt"/>
                <a:ea typeface="+mn-ea"/>
                <a:cs typeface="+mn-cs"/>
              </a:rPr>
              <a:t>All together, the environment is adorned with huts as new families extend lines and excel at their crafts over the years. Just the models caught in the requisite arrangement, most families either have their tasks chosen by the player or randomly selected. This family unit had no choice.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BD57C174-9138-4CB4-B7FA-31049D481CDE}" type="slidenum">
              <a:rPr lang="en-US" smtClean="0"/>
              <a:t>11</a:t>
            </a:fld>
            <a:endParaRPr lang="en-US"/>
          </a:p>
        </p:txBody>
      </p:sp>
    </p:spTree>
    <p:extLst>
      <p:ext uri="{BB962C8B-B14F-4D97-AF65-F5344CB8AC3E}">
        <p14:creationId xmlns:p14="http://schemas.microsoft.com/office/powerpoint/2010/main" val="24900689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here we</a:t>
            </a:r>
            <a:r>
              <a:rPr lang="en-US" sz="1200" kern="1200" baseline="0" dirty="0" smtClean="0">
                <a:solidFill>
                  <a:schemeClr val="tx1"/>
                </a:solidFill>
                <a:effectLst/>
                <a:latin typeface="+mn-lt"/>
                <a:ea typeface="+mn-ea"/>
                <a:cs typeface="+mn-cs"/>
              </a:rPr>
              <a:t> have our first working demo, just to see the numbers going back and forth. So </a:t>
            </a:r>
            <a:r>
              <a:rPr lang="en-US" sz="1200" kern="1200" dirty="0" smtClean="0">
                <a:solidFill>
                  <a:schemeClr val="tx1"/>
                </a:solidFill>
                <a:effectLst/>
                <a:latin typeface="+mn-lt"/>
                <a:ea typeface="+mn-ea"/>
                <a:cs typeface="+mn-cs"/>
              </a:rPr>
              <a:t>each family there, group of houses, has their stats. so based on the household activity, like hunting -- that household is hunting. So based on your household activities, each season the family gains the raw materials associated with the activity. So the UI there is there to show us how the numbers are going up.”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system was designed to be offered as a cultural simulation that would progress without any user interaction using randomly generated events and basic AI decision-making. However, a user is given the choice of observing the community at various levels, or even participating in economic activities such as hunting, gathering, or farming.”</a:t>
            </a:r>
          </a:p>
          <a:p>
            <a:endParaRPr lang="en-US" dirty="0"/>
          </a:p>
        </p:txBody>
      </p:sp>
      <p:sp>
        <p:nvSpPr>
          <p:cNvPr id="4" name="Slide Number Placeholder 3"/>
          <p:cNvSpPr>
            <a:spLocks noGrp="1"/>
          </p:cNvSpPr>
          <p:nvPr>
            <p:ph type="sldNum" sz="quarter" idx="10"/>
          </p:nvPr>
        </p:nvSpPr>
        <p:spPr/>
        <p:txBody>
          <a:bodyPr/>
          <a:lstStyle/>
          <a:p>
            <a:fld id="{BD57C174-9138-4CB4-B7FA-31049D481CDE}" type="slidenum">
              <a:rPr lang="en-US" smtClean="0"/>
              <a:t>12</a:t>
            </a:fld>
            <a:endParaRPr lang="en-US"/>
          </a:p>
        </p:txBody>
      </p:sp>
    </p:spTree>
    <p:extLst>
      <p:ext uri="{BB962C8B-B14F-4D97-AF65-F5344CB8AC3E}">
        <p14:creationId xmlns:p14="http://schemas.microsoft.com/office/powerpoint/2010/main" val="38946837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“Our team discovered that Virtual Reality application design and development is a new frontier that has a mysterious future. The technology holds great potential for use in entertainment, education and job training. This project granted team members valuable insight into unique system design and collaboration between software engineering and visual communication. Obviously, our team wasn’t able to develop a fully-functioning system, but we did learn a lot about the research, design, and prototyping phases of software engineering.”</a:t>
            </a:r>
            <a:endParaRPr lang="en-US" dirty="0"/>
          </a:p>
        </p:txBody>
      </p:sp>
      <p:sp>
        <p:nvSpPr>
          <p:cNvPr id="4" name="Slide Number Placeholder 3"/>
          <p:cNvSpPr>
            <a:spLocks noGrp="1"/>
          </p:cNvSpPr>
          <p:nvPr>
            <p:ph type="sldNum" sz="quarter" idx="10"/>
          </p:nvPr>
        </p:nvSpPr>
        <p:spPr/>
        <p:txBody>
          <a:bodyPr/>
          <a:lstStyle/>
          <a:p>
            <a:fld id="{BD57C174-9138-4CB4-B7FA-31049D481CDE}" type="slidenum">
              <a:rPr lang="en-US" smtClean="0"/>
              <a:t>13</a:t>
            </a:fld>
            <a:endParaRPr lang="en-US"/>
          </a:p>
        </p:txBody>
      </p:sp>
    </p:spTree>
    <p:extLst>
      <p:ext uri="{BB962C8B-B14F-4D97-AF65-F5344CB8AC3E}">
        <p14:creationId xmlns:p14="http://schemas.microsoft.com/office/powerpoint/2010/main" val="7858609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Our </a:t>
            </a:r>
            <a:r>
              <a:rPr lang="en-US" sz="1200" kern="1200" dirty="0" smtClean="0">
                <a:solidFill>
                  <a:schemeClr val="tx1"/>
                </a:solidFill>
                <a:effectLst/>
                <a:latin typeface="+mn-lt"/>
                <a:ea typeface="+mn-ea"/>
                <a:cs typeface="+mn-cs"/>
              </a:rPr>
              <a:t>time during this course sequence was split up into three main phases, a research phase, design phase, and prototype development phase. </a:t>
            </a:r>
            <a:endParaRPr lang="en-US" dirty="0"/>
          </a:p>
        </p:txBody>
      </p:sp>
      <p:sp>
        <p:nvSpPr>
          <p:cNvPr id="4" name="Slide Number Placeholder 3"/>
          <p:cNvSpPr>
            <a:spLocks noGrp="1"/>
          </p:cNvSpPr>
          <p:nvPr>
            <p:ph type="sldNum" sz="quarter" idx="10"/>
          </p:nvPr>
        </p:nvSpPr>
        <p:spPr/>
        <p:txBody>
          <a:bodyPr/>
          <a:lstStyle/>
          <a:p>
            <a:fld id="{BD57C174-9138-4CB4-B7FA-31049D481CDE}" type="slidenum">
              <a:rPr lang="en-US" smtClean="0"/>
              <a:t>2</a:t>
            </a:fld>
            <a:endParaRPr lang="en-US"/>
          </a:p>
        </p:txBody>
      </p:sp>
    </p:spTree>
    <p:extLst>
      <p:ext uri="{BB962C8B-B14F-4D97-AF65-F5344CB8AC3E}">
        <p14:creationId xmlns:p14="http://schemas.microsoft.com/office/powerpoint/2010/main" val="1547793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baseline="0" dirty="0" smtClean="0">
                <a:solidFill>
                  <a:schemeClr val="tx1"/>
                </a:solidFill>
                <a:effectLst/>
                <a:latin typeface="+mn-lt"/>
                <a:ea typeface="+mn-ea"/>
                <a:cs typeface="+mn-cs"/>
              </a:rPr>
              <a:t>I’ll </a:t>
            </a:r>
            <a:r>
              <a:rPr lang="en-US" sz="1200" kern="1200" baseline="0" dirty="0" smtClean="0">
                <a:solidFill>
                  <a:schemeClr val="tx1"/>
                </a:solidFill>
                <a:effectLst/>
                <a:latin typeface="+mn-lt"/>
                <a:ea typeface="+mn-ea"/>
                <a:cs typeface="+mn-cs"/>
              </a:rPr>
              <a:t>introduce the project vision, then </a:t>
            </a:r>
            <a:r>
              <a:rPr lang="en-US" sz="1200" kern="1200" dirty="0" smtClean="0">
                <a:solidFill>
                  <a:schemeClr val="tx1"/>
                </a:solidFill>
                <a:effectLst/>
                <a:latin typeface="+mn-lt"/>
                <a:ea typeface="+mn-ea"/>
                <a:cs typeface="+mn-cs"/>
              </a:rPr>
              <a:t>we will give a brief overview of each of the development phases, and finally wrap up with some concluding remarks on the outcome of the project</a:t>
            </a:r>
            <a:r>
              <a:rPr lang="en-US" sz="120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BD57C174-9138-4CB4-B7FA-31049D481CDE}" type="slidenum">
              <a:rPr lang="en-US" smtClean="0"/>
              <a:t>3</a:t>
            </a:fld>
            <a:endParaRPr lang="en-US"/>
          </a:p>
        </p:txBody>
      </p:sp>
    </p:spTree>
    <p:extLst>
      <p:ext uri="{BB962C8B-B14F-4D97-AF65-F5344CB8AC3E}">
        <p14:creationId xmlns:p14="http://schemas.microsoft.com/office/powerpoint/2010/main" val="1091459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“This project aimed to give a unique opportunity to a design team, to work collaboratively on a creative project that spans both computer science and visual communication.</a:t>
            </a:r>
            <a:r>
              <a:rPr lang="en-US" sz="1200" kern="1200" baseline="0" dirty="0" smtClean="0">
                <a:solidFill>
                  <a:schemeClr val="tx1"/>
                </a:solidFill>
                <a:effectLst/>
                <a:latin typeface="+mn-lt"/>
                <a:ea typeface="+mn-ea"/>
                <a:cs typeface="+mn-cs"/>
              </a:rPr>
              <a:t> This </a:t>
            </a:r>
            <a:r>
              <a:rPr lang="en-US" sz="1200" kern="1200" dirty="0" smtClean="0">
                <a:solidFill>
                  <a:schemeClr val="tx1"/>
                </a:solidFill>
                <a:effectLst/>
                <a:latin typeface="+mn-lt"/>
                <a:ea typeface="+mn-ea"/>
                <a:cs typeface="+mn-cs"/>
              </a:rPr>
              <a:t>is important to not only myself, but also to Dr. Hayes and Dr. Andres Montenegro in VCD, because projects like this are not traditionally available to either department alone.”</a:t>
            </a:r>
          </a:p>
          <a:p>
            <a:endParaRPr lang="en-US" dirty="0" smtClean="0"/>
          </a:p>
          <a:p>
            <a:r>
              <a:rPr lang="en-US" sz="1200" kern="1200" dirty="0" smtClean="0">
                <a:solidFill>
                  <a:schemeClr val="tx1"/>
                </a:solidFill>
                <a:effectLst/>
                <a:latin typeface="+mn-lt"/>
                <a:ea typeface="+mn-ea"/>
                <a:cs typeface="+mn-cs"/>
              </a:rPr>
              <a:t>“The research</a:t>
            </a:r>
            <a:r>
              <a:rPr lang="en-US" sz="1200" kern="1200" baseline="0" dirty="0" smtClean="0">
                <a:solidFill>
                  <a:schemeClr val="tx1"/>
                </a:solidFill>
                <a:effectLst/>
                <a:latin typeface="+mn-lt"/>
                <a:ea typeface="+mn-ea"/>
                <a:cs typeface="+mn-cs"/>
              </a:rPr>
              <a:t> from last semester </a:t>
            </a:r>
            <a:r>
              <a:rPr lang="en-US" sz="1200" kern="1200" dirty="0" smtClean="0">
                <a:solidFill>
                  <a:schemeClr val="tx1"/>
                </a:solidFill>
                <a:effectLst/>
                <a:latin typeface="+mn-lt"/>
                <a:ea typeface="+mn-ea"/>
                <a:cs typeface="+mn-cs"/>
              </a:rPr>
              <a:t>directed the  design of a real time strategy, cultural simulation experience inspired by the North American, Mississippian cultural period (“Mound Builders”). </a:t>
            </a:r>
            <a:r>
              <a:rPr lang="en-US" sz="1200" kern="1200" dirty="0" err="1" smtClean="0">
                <a:solidFill>
                  <a:schemeClr val="tx1"/>
                </a:solidFill>
                <a:effectLst/>
                <a:latin typeface="+mn-lt"/>
                <a:ea typeface="+mn-ea"/>
                <a:cs typeface="+mn-cs"/>
              </a:rPr>
              <a:t>Asad</a:t>
            </a:r>
            <a:r>
              <a:rPr lang="en-US" sz="1200" kern="1200" dirty="0" smtClean="0">
                <a:solidFill>
                  <a:schemeClr val="tx1"/>
                </a:solidFill>
                <a:effectLst/>
                <a:latin typeface="+mn-lt"/>
                <a:ea typeface="+mn-ea"/>
                <a:cs typeface="+mn-cs"/>
              </a:rPr>
              <a:t> is </a:t>
            </a:r>
            <a:r>
              <a:rPr lang="en-US" sz="1200" kern="1200" dirty="0" smtClean="0">
                <a:solidFill>
                  <a:schemeClr val="tx1"/>
                </a:solidFill>
                <a:effectLst/>
                <a:latin typeface="+mn-lt"/>
                <a:ea typeface="+mn-ea"/>
                <a:cs typeface="+mn-cs"/>
              </a:rPr>
              <a:t>going to describe for</a:t>
            </a:r>
            <a:r>
              <a:rPr lang="en-US" sz="1200" kern="1200" baseline="0" dirty="0" smtClean="0">
                <a:solidFill>
                  <a:schemeClr val="tx1"/>
                </a:solidFill>
                <a:effectLst/>
                <a:latin typeface="+mn-lt"/>
                <a:ea typeface="+mn-ea"/>
                <a:cs typeface="+mn-cs"/>
              </a:rPr>
              <a:t> </a:t>
            </a:r>
            <a:r>
              <a:rPr lang="en-US" sz="1200" kern="1200" baseline="0" dirty="0" smtClean="0">
                <a:solidFill>
                  <a:schemeClr val="tx1"/>
                </a:solidFill>
                <a:effectLst/>
                <a:latin typeface="+mn-lt"/>
                <a:ea typeface="+mn-ea"/>
                <a:cs typeface="+mn-cs"/>
              </a:rPr>
              <a:t>you the map architecture, and then Avery will present the </a:t>
            </a:r>
            <a:r>
              <a:rPr lang="en-US" sz="1200" kern="1200" dirty="0" smtClean="0">
                <a:solidFill>
                  <a:schemeClr val="tx1"/>
                </a:solidFill>
                <a:effectLst/>
                <a:latin typeface="+mn-lt"/>
                <a:ea typeface="+mn-ea"/>
                <a:cs typeface="+mn-cs"/>
              </a:rPr>
              <a:t>system </a:t>
            </a:r>
            <a:r>
              <a:rPr lang="en-US" sz="1200" kern="1200" dirty="0" smtClean="0">
                <a:solidFill>
                  <a:schemeClr val="tx1"/>
                </a:solidFill>
                <a:effectLst/>
                <a:latin typeface="+mn-lt"/>
                <a:ea typeface="+mn-ea"/>
                <a:cs typeface="+mn-cs"/>
              </a:rPr>
              <a:t>of resource gathering and asset </a:t>
            </a:r>
            <a:r>
              <a:rPr lang="en-US" sz="1200" kern="1200" dirty="0" smtClean="0">
                <a:solidFill>
                  <a:schemeClr val="tx1"/>
                </a:solidFill>
                <a:effectLst/>
                <a:latin typeface="+mn-lt"/>
                <a:ea typeface="+mn-ea"/>
                <a:cs typeface="+mn-cs"/>
              </a:rPr>
              <a:t>production.</a:t>
            </a:r>
            <a:endParaRPr lang="en-US" dirty="0"/>
          </a:p>
        </p:txBody>
      </p:sp>
      <p:sp>
        <p:nvSpPr>
          <p:cNvPr id="4" name="Slide Number Placeholder 3"/>
          <p:cNvSpPr>
            <a:spLocks noGrp="1"/>
          </p:cNvSpPr>
          <p:nvPr>
            <p:ph type="sldNum" sz="quarter" idx="10"/>
          </p:nvPr>
        </p:nvSpPr>
        <p:spPr/>
        <p:txBody>
          <a:bodyPr/>
          <a:lstStyle/>
          <a:p>
            <a:fld id="{BD57C174-9138-4CB4-B7FA-31049D481CDE}" type="slidenum">
              <a:rPr lang="en-US" smtClean="0"/>
              <a:t>4</a:t>
            </a:fld>
            <a:endParaRPr lang="en-US"/>
          </a:p>
        </p:txBody>
      </p:sp>
    </p:spTree>
    <p:extLst>
      <p:ext uri="{BB962C8B-B14F-4D97-AF65-F5344CB8AC3E}">
        <p14:creationId xmlns:p14="http://schemas.microsoft.com/office/powerpoint/2010/main" val="619356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“Hello, my name is </a:t>
            </a:r>
            <a:r>
              <a:rPr lang="en-US" sz="1200" kern="1200" dirty="0" err="1" smtClean="0">
                <a:solidFill>
                  <a:schemeClr val="tx1"/>
                </a:solidFill>
                <a:effectLst/>
                <a:latin typeface="+mn-lt"/>
                <a:ea typeface="+mn-ea"/>
                <a:cs typeface="+mn-cs"/>
              </a:rPr>
              <a:t>Asad</a:t>
            </a:r>
            <a:r>
              <a:rPr lang="en-US" sz="1200" kern="1200" dirty="0" smtClean="0">
                <a:solidFill>
                  <a:schemeClr val="tx1"/>
                </a:solidFill>
                <a:effectLst/>
                <a:latin typeface="+mn-lt"/>
                <a:ea typeface="+mn-ea"/>
                <a:cs typeface="+mn-cs"/>
              </a:rPr>
              <a:t> Ashur – I worked mainly on collecting and organizing the VR research data on this project, and assisted with the application architecture development</a:t>
            </a:r>
            <a:r>
              <a:rPr lang="en-US" sz="1200" kern="120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prototype system was developed using the Unity Game Engine, and tested on a mobile VR device (Samsung Gear VR). Cultural </a:t>
            </a:r>
            <a:r>
              <a:rPr lang="en-US" sz="1200" kern="1200" baseline="0" dirty="0" smtClean="0">
                <a:solidFill>
                  <a:schemeClr val="tx1"/>
                </a:solidFill>
                <a:effectLst/>
                <a:latin typeface="+mn-lt"/>
                <a:ea typeface="+mn-ea"/>
                <a:cs typeface="+mn-cs"/>
              </a:rPr>
              <a:t>details </a:t>
            </a:r>
            <a:r>
              <a:rPr lang="en-US" sz="1200" kern="1200" dirty="0" smtClean="0">
                <a:solidFill>
                  <a:schemeClr val="tx1"/>
                </a:solidFill>
                <a:effectLst/>
                <a:latin typeface="+mn-lt"/>
                <a:ea typeface="+mn-ea"/>
                <a:cs typeface="+mn-cs"/>
              </a:rPr>
              <a:t>were modeled in our</a:t>
            </a:r>
            <a:r>
              <a:rPr lang="en-US" sz="1200" kern="1200" baseline="0" dirty="0" smtClean="0">
                <a:solidFill>
                  <a:schemeClr val="tx1"/>
                </a:solidFill>
                <a:effectLst/>
                <a:latin typeface="+mn-lt"/>
                <a:ea typeface="+mn-ea"/>
                <a:cs typeface="+mn-cs"/>
              </a:rPr>
              <a:t> system architecture</a:t>
            </a:r>
            <a:r>
              <a:rPr lang="en-US" sz="1200" kern="1200" dirty="0" smtClean="0">
                <a:solidFill>
                  <a:schemeClr val="tx1"/>
                </a:solidFill>
                <a:effectLst/>
                <a:latin typeface="+mn-lt"/>
                <a:ea typeface="+mn-ea"/>
                <a:cs typeface="+mn-cs"/>
              </a:rPr>
              <a:t>, including family units and economic activities. To visualize the community, a dynamic map structure was created to track the placement and state of game elements.”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BD57C174-9138-4CB4-B7FA-31049D481CDE}" type="slidenum">
              <a:rPr lang="en-US" smtClean="0"/>
              <a:t>5</a:t>
            </a:fld>
            <a:endParaRPr lang="en-US"/>
          </a:p>
        </p:txBody>
      </p:sp>
    </p:spTree>
    <p:extLst>
      <p:ext uri="{BB962C8B-B14F-4D97-AF65-F5344CB8AC3E}">
        <p14:creationId xmlns:p14="http://schemas.microsoft.com/office/powerpoint/2010/main" val="4051563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a:t>
            </a:r>
            <a:r>
              <a:rPr lang="en-US" baseline="0" dirty="0" smtClean="0"/>
              <a:t>map is made of nodes</a:t>
            </a:r>
            <a:r>
              <a:rPr lang="en-US" baseline="0" dirty="0" smtClean="0"/>
              <a:t>, </a:t>
            </a:r>
            <a:r>
              <a:rPr lang="en-US" baseline="0" dirty="0" smtClean="0"/>
              <a:t>shown here, </a:t>
            </a:r>
            <a:r>
              <a:rPr lang="en-US" baseline="0" dirty="0" smtClean="0"/>
              <a:t>used to create </a:t>
            </a:r>
            <a:r>
              <a:rPr lang="en-US" baseline="0" dirty="0" smtClean="0"/>
              <a:t>the map overview environment.</a:t>
            </a:r>
            <a:r>
              <a:rPr lang="en-US" baseline="0" dirty="0" smtClean="0"/>
              <a:t/>
            </a:r>
            <a:br>
              <a:rPr lang="en-US" baseline="0" dirty="0" smtClean="0"/>
            </a:br>
            <a:endParaRPr lang="en-US" baseline="0" dirty="0" smtClean="0"/>
          </a:p>
          <a:p>
            <a:r>
              <a:rPr lang="en-US" baseline="0" dirty="0" smtClean="0"/>
              <a:t>Each prefab was created by grouping multiple objects together, including scripts that allow the Unity Engine to manage each node.</a:t>
            </a:r>
          </a:p>
          <a:p>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map is generated by randomly choosing and rotating one of these prefabs for each node.</a:t>
            </a:r>
          </a:p>
          <a:p>
            <a:endParaRPr lang="en-US" dirty="0"/>
          </a:p>
        </p:txBody>
      </p:sp>
      <p:sp>
        <p:nvSpPr>
          <p:cNvPr id="4" name="Slide Number Placeholder 3"/>
          <p:cNvSpPr>
            <a:spLocks noGrp="1"/>
          </p:cNvSpPr>
          <p:nvPr>
            <p:ph type="sldNum" sz="quarter" idx="10"/>
          </p:nvPr>
        </p:nvSpPr>
        <p:spPr/>
        <p:txBody>
          <a:bodyPr/>
          <a:lstStyle/>
          <a:p>
            <a:fld id="{BD57C174-9138-4CB4-B7FA-31049D481CDE}" type="slidenum">
              <a:rPr lang="en-US" smtClean="0"/>
              <a:t>6</a:t>
            </a:fld>
            <a:endParaRPr lang="en-US"/>
          </a:p>
        </p:txBody>
      </p:sp>
    </p:spTree>
    <p:extLst>
      <p:ext uri="{BB962C8B-B14F-4D97-AF65-F5344CB8AC3E}">
        <p14:creationId xmlns:p14="http://schemas.microsoft.com/office/powerpoint/2010/main" val="3383848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Each node is hexagonal, and it has a reference to all other 6 nodes around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All </a:t>
            </a:r>
            <a:r>
              <a:rPr lang="en-US" baseline="0" dirty="0" smtClean="0"/>
              <a:t>the nodes are stored in a linked list so that each node has information about the surrounding </a:t>
            </a:r>
            <a:r>
              <a:rPr lang="en-US" baseline="0" dirty="0" smtClean="0"/>
              <a:t>nodes. This </a:t>
            </a:r>
            <a:r>
              <a:rPr lang="en-US" baseline="0" dirty="0" smtClean="0"/>
              <a:t>helps us keep track of the state of game objects when we are adding, removing, or changing them.</a:t>
            </a:r>
            <a:br>
              <a:rPr lang="en-US" baseline="0" dirty="0" smtClean="0"/>
            </a:br>
            <a:endParaRPr lang="en-US" dirty="0"/>
          </a:p>
        </p:txBody>
      </p:sp>
      <p:sp>
        <p:nvSpPr>
          <p:cNvPr id="4" name="Slide Number Placeholder 3"/>
          <p:cNvSpPr>
            <a:spLocks noGrp="1"/>
          </p:cNvSpPr>
          <p:nvPr>
            <p:ph type="sldNum" sz="quarter" idx="10"/>
          </p:nvPr>
        </p:nvSpPr>
        <p:spPr/>
        <p:txBody>
          <a:bodyPr/>
          <a:lstStyle/>
          <a:p>
            <a:fld id="{BD57C174-9138-4CB4-B7FA-31049D481CDE}" type="slidenum">
              <a:rPr lang="en-US" smtClean="0"/>
              <a:t>7</a:t>
            </a:fld>
            <a:endParaRPr lang="en-US"/>
          </a:p>
        </p:txBody>
      </p:sp>
    </p:spTree>
    <p:extLst>
      <p:ext uri="{BB962C8B-B14F-4D97-AF65-F5344CB8AC3E}">
        <p14:creationId xmlns:p14="http://schemas.microsoft.com/office/powerpoint/2010/main" val="3739964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kern="1200" dirty="0" smtClean="0">
                <a:solidFill>
                  <a:schemeClr val="tx1"/>
                </a:solidFill>
                <a:effectLst/>
                <a:latin typeface="+mn-lt"/>
                <a:ea typeface="+mn-ea"/>
                <a:cs typeface="+mn-cs"/>
              </a:rPr>
              <a:t>“Hello, my name is Avery </a:t>
            </a:r>
            <a:r>
              <a:rPr lang="en-US" sz="1200" kern="1200" dirty="0" err="1" smtClean="0">
                <a:solidFill>
                  <a:schemeClr val="tx1"/>
                </a:solidFill>
                <a:effectLst/>
                <a:latin typeface="+mn-lt"/>
                <a:ea typeface="+mn-ea"/>
                <a:cs typeface="+mn-cs"/>
              </a:rPr>
              <a:t>Eich</a:t>
            </a:r>
            <a:r>
              <a:rPr lang="en-US" sz="1200" kern="1200" dirty="0" smtClean="0">
                <a:solidFill>
                  <a:schemeClr val="tx1"/>
                </a:solidFill>
                <a:effectLst/>
                <a:latin typeface="+mn-lt"/>
                <a:ea typeface="+mn-ea"/>
                <a:cs typeface="+mn-cs"/>
              </a:rPr>
              <a:t>. I worked on researching archaeological details to formulate our technical design document. </a:t>
            </a:r>
          </a:p>
          <a:p>
            <a:pPr fontAlgn="base"/>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We used historical research to develop this system that creates a tokenized economy based on the </a:t>
            </a:r>
            <a:r>
              <a:rPr lang="en-US" sz="1200" b="1" kern="1200" dirty="0" smtClean="0">
                <a:solidFill>
                  <a:schemeClr val="tx1"/>
                </a:solidFill>
                <a:effectLst/>
                <a:latin typeface="+mn-lt"/>
                <a:ea typeface="+mn-ea"/>
                <a:cs typeface="+mn-cs"/>
              </a:rPr>
              <a:t>Mound</a:t>
            </a:r>
            <a:r>
              <a:rPr lang="en-US" sz="1200" b="1" kern="1200" baseline="0" dirty="0" smtClean="0">
                <a:solidFill>
                  <a:schemeClr val="tx1"/>
                </a:solidFill>
                <a:effectLst/>
                <a:latin typeface="+mn-lt"/>
                <a:ea typeface="+mn-ea"/>
                <a:cs typeface="+mn-cs"/>
              </a:rPr>
              <a:t> Builders</a:t>
            </a:r>
            <a:r>
              <a:rPr lang="en-US" sz="1200" b="1" kern="1200" dirty="0" smtClean="0">
                <a:solidFill>
                  <a:schemeClr val="tx1"/>
                </a:solidFill>
                <a:effectLst/>
                <a:latin typeface="+mn-lt"/>
                <a:ea typeface="+mn-ea"/>
                <a:cs typeface="+mn-cs"/>
              </a:rPr>
              <a:t>. Each item is chosen to maximize the inclusion of the thousands of disparate materials manufactured. From the raw good,</a:t>
            </a:r>
            <a:r>
              <a:rPr lang="en-US" sz="1200" b="1" kern="1200" baseline="0" dirty="0" smtClean="0">
                <a:solidFill>
                  <a:schemeClr val="tx1"/>
                </a:solidFill>
                <a:effectLst/>
                <a:latin typeface="+mn-lt"/>
                <a:ea typeface="+mn-ea"/>
                <a:cs typeface="+mn-cs"/>
              </a:rPr>
              <a:t> finished goods are produced, which each increase the yield of different activities. For example, the more baskets a family produces, the more effective their gathering skill.</a:t>
            </a:r>
            <a:endParaRPr lang="en-US" dirty="0"/>
          </a:p>
        </p:txBody>
      </p:sp>
      <p:sp>
        <p:nvSpPr>
          <p:cNvPr id="4" name="Slide Number Placeholder 3"/>
          <p:cNvSpPr>
            <a:spLocks noGrp="1"/>
          </p:cNvSpPr>
          <p:nvPr>
            <p:ph type="sldNum" sz="quarter" idx="10"/>
          </p:nvPr>
        </p:nvSpPr>
        <p:spPr/>
        <p:txBody>
          <a:bodyPr/>
          <a:lstStyle/>
          <a:p>
            <a:fld id="{BD57C174-9138-4CB4-B7FA-31049D481CDE}" type="slidenum">
              <a:rPr lang="en-US" smtClean="0"/>
              <a:t>8</a:t>
            </a:fld>
            <a:endParaRPr lang="en-US"/>
          </a:p>
        </p:txBody>
      </p:sp>
    </p:spTree>
    <p:extLst>
      <p:ext uri="{BB962C8B-B14F-4D97-AF65-F5344CB8AC3E}">
        <p14:creationId xmlns:p14="http://schemas.microsoft.com/office/powerpoint/2010/main" val="2054020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To show family location on the map, we have two different “family nodes.” One shows the first, or main, family location, and as homes are built for the family, secondary homes are placed next to the main home. These placements eventually form cities which aren't representative of archeological examples, but some basic features resonate. The biggest similarity may be a lack of trees near the main city grounds, as eventually every source is scoured over centuries. </a:t>
            </a:r>
            <a:endParaRPr lang="en-US" dirty="0"/>
          </a:p>
        </p:txBody>
      </p:sp>
      <p:sp>
        <p:nvSpPr>
          <p:cNvPr id="4" name="Slide Number Placeholder 3"/>
          <p:cNvSpPr>
            <a:spLocks noGrp="1"/>
          </p:cNvSpPr>
          <p:nvPr>
            <p:ph type="sldNum" sz="quarter" idx="10"/>
          </p:nvPr>
        </p:nvSpPr>
        <p:spPr/>
        <p:txBody>
          <a:bodyPr/>
          <a:lstStyle/>
          <a:p>
            <a:fld id="{BD57C174-9138-4CB4-B7FA-31049D481CDE}" type="slidenum">
              <a:rPr lang="en-US" smtClean="0"/>
              <a:t>9</a:t>
            </a:fld>
            <a:endParaRPr lang="en-US"/>
          </a:p>
        </p:txBody>
      </p:sp>
    </p:spTree>
    <p:extLst>
      <p:ext uri="{BB962C8B-B14F-4D97-AF65-F5344CB8AC3E}">
        <p14:creationId xmlns:p14="http://schemas.microsoft.com/office/powerpoint/2010/main" val="3509140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5" name="Group 24"/>
          <p:cNvGrpSpPr/>
          <p:nvPr/>
        </p:nvGrpSpPr>
        <p:grpSpPr>
          <a:xfrm>
            <a:off x="203200" y="0"/>
            <a:ext cx="3778250" cy="6858001"/>
            <a:chOff x="203200" y="0"/>
            <a:chExt cx="3778250" cy="6858001"/>
          </a:xfrm>
        </p:grpSpPr>
        <p:sp>
          <p:nvSpPr>
            <p:cNvPr id="14" name="Freeform 6"/>
            <p:cNvSpPr/>
            <p:nvPr/>
          </p:nvSpPr>
          <p:spPr bwMode="auto">
            <a:xfrm>
              <a:off x="641350" y="0"/>
              <a:ext cx="1365250" cy="3971925"/>
            </a:xfrm>
            <a:custGeom>
              <a:avLst/>
              <a:gdLst/>
              <a:ahLst/>
              <a:cxnLst/>
              <a:rect l="0" t="0" r="r" b="b"/>
              <a:pathLst>
                <a:path w="860" h="2502">
                  <a:moveTo>
                    <a:pt x="0" y="2445"/>
                  </a:moveTo>
                  <a:lnTo>
                    <a:pt x="228" y="2502"/>
                  </a:lnTo>
                  <a:lnTo>
                    <a:pt x="860" y="0"/>
                  </a:lnTo>
                  <a:lnTo>
                    <a:pt x="620" y="0"/>
                  </a:lnTo>
                  <a:lnTo>
                    <a:pt x="0" y="2445"/>
                  </a:lnTo>
                  <a:close/>
                </a:path>
              </a:pathLst>
            </a:custGeom>
            <a:solidFill>
              <a:schemeClr val="accent1"/>
            </a:solidFill>
            <a:ln>
              <a:noFill/>
            </a:ln>
          </p:spPr>
        </p:sp>
        <p:sp>
          <p:nvSpPr>
            <p:cNvPr id="15" name="Freeform 7"/>
            <p:cNvSpPr/>
            <p:nvPr/>
          </p:nvSpPr>
          <p:spPr bwMode="auto">
            <a:xfrm>
              <a:off x="203200" y="0"/>
              <a:ext cx="1336675" cy="3862388"/>
            </a:xfrm>
            <a:custGeom>
              <a:avLst/>
              <a:gdLst/>
              <a:ahLst/>
              <a:cxnLst/>
              <a:rect l="0" t="0" r="r" b="b"/>
              <a:pathLst>
                <a:path w="842" h="2433">
                  <a:moveTo>
                    <a:pt x="842" y="0"/>
                  </a:moveTo>
                  <a:lnTo>
                    <a:pt x="602" y="0"/>
                  </a:lnTo>
                  <a:lnTo>
                    <a:pt x="0" y="2376"/>
                  </a:lnTo>
                  <a:lnTo>
                    <a:pt x="228" y="2433"/>
                  </a:lnTo>
                  <a:lnTo>
                    <a:pt x="842" y="0"/>
                  </a:lnTo>
                  <a:close/>
                </a:path>
              </a:pathLst>
            </a:custGeom>
            <a:solidFill>
              <a:schemeClr val="tx1">
                <a:lumMod val="65000"/>
                <a:lumOff val="35000"/>
              </a:schemeClr>
            </a:solidFill>
            <a:ln>
              <a:noFill/>
            </a:ln>
          </p:spPr>
        </p:sp>
        <p:sp>
          <p:nvSpPr>
            <p:cNvPr id="16" name="Freeform 8"/>
            <p:cNvSpPr/>
            <p:nvPr/>
          </p:nvSpPr>
          <p:spPr bwMode="auto">
            <a:xfrm>
              <a:off x="207963" y="3776663"/>
              <a:ext cx="1936750" cy="3081338"/>
            </a:xfrm>
            <a:custGeom>
              <a:avLst/>
              <a:gdLst/>
              <a:ahLst/>
              <a:cxnLst/>
              <a:rect l="0" t="0" r="r" b="b"/>
              <a:pathLst>
                <a:path w="1220" h="1941">
                  <a:moveTo>
                    <a:pt x="0" y="0"/>
                  </a:moveTo>
                  <a:lnTo>
                    <a:pt x="1166" y="1941"/>
                  </a:lnTo>
                  <a:lnTo>
                    <a:pt x="1220" y="1941"/>
                  </a:lnTo>
                  <a:lnTo>
                    <a:pt x="0" y="0"/>
                  </a:lnTo>
                  <a:close/>
                </a:path>
              </a:pathLst>
            </a:custGeom>
            <a:solidFill>
              <a:schemeClr val="tx1">
                <a:lumMod val="85000"/>
                <a:lumOff val="15000"/>
              </a:schemeClr>
            </a:solidFill>
            <a:ln>
              <a:noFill/>
            </a:ln>
          </p:spPr>
        </p:sp>
        <p:sp>
          <p:nvSpPr>
            <p:cNvPr id="20" name="Freeform 9"/>
            <p:cNvSpPr/>
            <p:nvPr/>
          </p:nvSpPr>
          <p:spPr bwMode="auto">
            <a:xfrm>
              <a:off x="646113" y="3886200"/>
              <a:ext cx="2373313" cy="2971800"/>
            </a:xfrm>
            <a:custGeom>
              <a:avLst/>
              <a:gdLst/>
              <a:ahLst/>
              <a:cxnLst/>
              <a:rect l="0" t="0" r="r" b="b"/>
              <a:pathLst>
                <a:path w="1495" h="1872">
                  <a:moveTo>
                    <a:pt x="1495" y="1872"/>
                  </a:moveTo>
                  <a:lnTo>
                    <a:pt x="0" y="0"/>
                  </a:lnTo>
                  <a:lnTo>
                    <a:pt x="1442" y="1872"/>
                  </a:lnTo>
                  <a:lnTo>
                    <a:pt x="1495" y="1872"/>
                  </a:lnTo>
                  <a:close/>
                </a:path>
              </a:pathLst>
            </a:custGeom>
            <a:solidFill>
              <a:schemeClr val="accent1">
                <a:lumMod val="50000"/>
              </a:schemeClr>
            </a:solidFill>
            <a:ln>
              <a:noFill/>
            </a:ln>
          </p:spPr>
        </p:sp>
        <p:sp>
          <p:nvSpPr>
            <p:cNvPr id="21" name="Freeform 10"/>
            <p:cNvSpPr/>
            <p:nvPr/>
          </p:nvSpPr>
          <p:spPr bwMode="auto">
            <a:xfrm>
              <a:off x="641350" y="3881438"/>
              <a:ext cx="3340100" cy="2976563"/>
            </a:xfrm>
            <a:custGeom>
              <a:avLst/>
              <a:gdLst/>
              <a:ahLst/>
              <a:cxnLst/>
              <a:rect l="0" t="0" r="r" b="b"/>
              <a:pathLst>
                <a:path w="2104" h="1875">
                  <a:moveTo>
                    <a:pt x="0" y="0"/>
                  </a:moveTo>
                  <a:lnTo>
                    <a:pt x="3" y="3"/>
                  </a:lnTo>
                  <a:lnTo>
                    <a:pt x="1498" y="1875"/>
                  </a:lnTo>
                  <a:lnTo>
                    <a:pt x="2104" y="1875"/>
                  </a:lnTo>
                  <a:lnTo>
                    <a:pt x="228" y="57"/>
                  </a:lnTo>
                  <a:lnTo>
                    <a:pt x="0" y="0"/>
                  </a:lnTo>
                  <a:close/>
                </a:path>
              </a:pathLst>
            </a:custGeom>
            <a:solidFill>
              <a:schemeClr val="accent1">
                <a:lumMod val="75000"/>
              </a:schemeClr>
            </a:solidFill>
            <a:ln>
              <a:noFill/>
            </a:ln>
          </p:spPr>
        </p:sp>
        <p:sp>
          <p:nvSpPr>
            <p:cNvPr id="22" name="Freeform 11"/>
            <p:cNvSpPr/>
            <p:nvPr/>
          </p:nvSpPr>
          <p:spPr bwMode="auto">
            <a:xfrm>
              <a:off x="203200" y="3771900"/>
              <a:ext cx="2660650" cy="3086100"/>
            </a:xfrm>
            <a:custGeom>
              <a:avLst/>
              <a:gdLst/>
              <a:ahLst/>
              <a:cxnLst/>
              <a:rect l="0" t="0" r="r" b="b"/>
              <a:pathLst>
                <a:path w="1676" h="1944">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1739673" y="914401"/>
            <a:ext cx="6947127" cy="3488266"/>
          </a:xfrm>
        </p:spPr>
        <p:txBody>
          <a:bodyPr anchor="b">
            <a:normAutofit/>
          </a:bodyPr>
          <a:lstStyle>
            <a:lvl1pPr algn="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924238" y="4402666"/>
            <a:ext cx="5762563" cy="1364531"/>
          </a:xfrm>
        </p:spPr>
        <p:txBody>
          <a:bodyPr anchor="t">
            <a:normAutofit/>
          </a:bodyPr>
          <a:lstStyle>
            <a:lvl1pPr marL="0" indent="0" algn="r">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325773" y="6117336"/>
            <a:ext cx="857473" cy="365125"/>
          </a:xfrm>
        </p:spPr>
        <p:txBody>
          <a:bodyPr/>
          <a:lstStyle/>
          <a:p>
            <a:fld id="{B3FC9DB0-81A8-4E0D-B796-18D3DF5C4FB7}" type="datetimeFigureOut">
              <a:rPr lang="en-US" smtClean="0"/>
              <a:pPr/>
              <a:t>4/27/2017</a:t>
            </a:fld>
            <a:endParaRPr lang="en-US"/>
          </a:p>
        </p:txBody>
      </p:sp>
      <p:sp>
        <p:nvSpPr>
          <p:cNvPr id="5" name="Footer Placeholder 4"/>
          <p:cNvSpPr>
            <a:spLocks noGrp="1"/>
          </p:cNvSpPr>
          <p:nvPr>
            <p:ph type="ftr" sz="quarter" idx="11"/>
          </p:nvPr>
        </p:nvSpPr>
        <p:spPr>
          <a:xfrm>
            <a:off x="3623733" y="6117336"/>
            <a:ext cx="3609438" cy="365125"/>
          </a:xfrm>
        </p:spPr>
        <p:txBody>
          <a:bodyPr/>
          <a:lstStyle/>
          <a:p>
            <a:endParaRPr lang="en-US"/>
          </a:p>
        </p:txBody>
      </p:sp>
      <p:sp>
        <p:nvSpPr>
          <p:cNvPr id="6" name="Slide Number Placeholder 5"/>
          <p:cNvSpPr>
            <a:spLocks noGrp="1"/>
          </p:cNvSpPr>
          <p:nvPr>
            <p:ph type="sldNum" sz="quarter" idx="12"/>
          </p:nvPr>
        </p:nvSpPr>
        <p:spPr>
          <a:xfrm>
            <a:off x="8275320" y="6117336"/>
            <a:ext cx="411480" cy="365125"/>
          </a:xfrm>
        </p:spPr>
        <p:txBody>
          <a:bodyPr/>
          <a:lstStyle/>
          <a:p>
            <a:fld id="{75CFDC81-4E1A-418B-A372-353FF8FD259B}" type="slidenum">
              <a:rPr lang="en-US" smtClean="0"/>
              <a:pPr/>
              <a:t>‹#›</a:t>
            </a:fld>
            <a:endParaRPr lang="en-US"/>
          </a:p>
        </p:txBody>
      </p:sp>
      <p:sp>
        <p:nvSpPr>
          <p:cNvPr id="23" name="Freeform 12"/>
          <p:cNvSpPr/>
          <p:nvPr/>
        </p:nvSpPr>
        <p:spPr bwMode="auto">
          <a:xfrm>
            <a:off x="203200" y="3771900"/>
            <a:ext cx="361950" cy="90488"/>
          </a:xfrm>
          <a:custGeom>
            <a:avLst/>
            <a:gdLst/>
            <a:ahLst/>
            <a:cxnLst/>
            <a:rect l="0" t="0" r="r" b="b"/>
            <a:pathLst>
              <a:path w="228" h="57">
                <a:moveTo>
                  <a:pt x="228" y="57"/>
                </a:moveTo>
                <a:lnTo>
                  <a:pt x="0" y="0"/>
                </a:lnTo>
                <a:lnTo>
                  <a:pt x="222" y="54"/>
                </a:lnTo>
                <a:lnTo>
                  <a:pt x="228" y="57"/>
                </a:lnTo>
                <a:close/>
              </a:path>
            </a:pathLst>
          </a:custGeom>
          <a:solidFill>
            <a:srgbClr val="29ABE2"/>
          </a:solid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3"/>
          <p:cNvSpPr/>
          <p:nvPr/>
        </p:nvSpPr>
        <p:spPr bwMode="auto">
          <a:xfrm>
            <a:off x="560388" y="3867150"/>
            <a:ext cx="61913" cy="80963"/>
          </a:xfrm>
          <a:custGeom>
            <a:avLst/>
            <a:gdLst/>
            <a:ahLst/>
            <a:cxnLst/>
            <a:rect l="0" t="0" r="r" b="b"/>
            <a:pathLst>
              <a:path w="39" h="51">
                <a:moveTo>
                  <a:pt x="0" y="0"/>
                </a:moveTo>
                <a:lnTo>
                  <a:pt x="39" y="51"/>
                </a:lnTo>
                <a:lnTo>
                  <a:pt x="3" y="0"/>
                </a:lnTo>
                <a:lnTo>
                  <a:pt x="0" y="0"/>
                </a:lnTo>
                <a:close/>
              </a:path>
            </a:pathLst>
          </a:custGeom>
          <a:solidFill>
            <a:srgbClr val="29ABE2"/>
          </a:solidFill>
          <a:ln>
            <a:noFill/>
          </a:ln>
          <a:extLst>
            <a:ext uri="{91240B29-F687-4f45-9708-019B960494DF}">
              <a14:hiddenLine xmlns="" xmlns:a14="http://schemas.microsoft.com/office/drawing/2010/main" w="9525">
                <a:solidFill>
                  <a:srgbClr val="000000"/>
                </a:solidFill>
                <a:round/>
                <a:headEnd/>
                <a:tailEnd/>
              </a14:hiddenLine>
            </a:ext>
          </a:extLst>
        </p:spPr>
      </p:sp>
    </p:spTree>
    <p:extLst>
      <p:ext uri="{BB962C8B-B14F-4D97-AF65-F5344CB8AC3E}">
        <p14:creationId xmlns:p14="http://schemas.microsoft.com/office/powerpoint/2010/main" val="284767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3" y="4732865"/>
            <a:ext cx="751599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789975" y="932112"/>
            <a:ext cx="6171065"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13523" y="5299603"/>
            <a:ext cx="751599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FC9DB0-81A8-4E0D-B796-18D3DF5C4FB7}" type="datetimeFigureOut">
              <a:rPr lang="en-US" smtClean="0"/>
              <a:pPr/>
              <a:t>4/27/2017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731084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685800"/>
            <a:ext cx="751599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13524" y="4343400"/>
            <a:ext cx="7515992"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3FC9DB0-81A8-4E0D-B796-18D3DF5C4FB7}" type="datetimeFigureOut">
              <a:rPr lang="en-US" smtClean="0"/>
              <a:pPr/>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17118711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598235" y="3428999"/>
            <a:ext cx="6631128"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113523" y="4343400"/>
            <a:ext cx="751599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3FC9DB0-81A8-4E0D-B796-18D3DF5C4FB7}" type="datetimeFigureOut">
              <a:rPr lang="en-US" smtClean="0"/>
              <a:pPr/>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1658093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3525" y="3308581"/>
            <a:ext cx="751598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13524" y="4777381"/>
            <a:ext cx="751599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3FC9DB0-81A8-4E0D-B796-18D3DF5C4FB7}" type="datetimeFigureOut">
              <a:rPr lang="en-US" smtClean="0"/>
              <a:pPr/>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450890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13525" y="3886200"/>
            <a:ext cx="751599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13524" y="4775200"/>
            <a:ext cx="751599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3FC9DB0-81A8-4E0D-B796-18D3DF5C4FB7}" type="datetimeFigureOut">
              <a:rPr lang="en-US" smtClean="0"/>
              <a:pPr/>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15096115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3FC9DB0-81A8-4E0D-B796-18D3DF5C4FB7}" type="datetimeFigureOut">
              <a:rPr lang="en-US" smtClean="0"/>
              <a:pPr/>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20413972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3FC9DB0-81A8-4E0D-B796-18D3DF5C4FB7}" type="datetimeFigureOut">
              <a:rPr lang="en-US" smtClean="0"/>
              <a:pPr/>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17969746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1393" y="685800"/>
            <a:ext cx="1328123"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13524" y="685800"/>
            <a:ext cx="6016373"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3FC9DB0-81A8-4E0D-B796-18D3DF5C4FB7}" type="datetimeFigureOut">
              <a:rPr lang="en-US" smtClean="0"/>
              <a:pPr/>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993803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9812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982133" y="2667000"/>
            <a:ext cx="7704667" cy="3332816"/>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344329" y="6108173"/>
            <a:ext cx="857473" cy="365125"/>
          </a:xfrm>
        </p:spPr>
        <p:txBody>
          <a:bodyPr/>
          <a:lstStyle/>
          <a:p>
            <a:fld id="{B3FC9DB0-81A8-4E0D-B796-18D3DF5C4FB7}" type="datetimeFigureOut">
              <a:rPr lang="en-US" smtClean="0"/>
              <a:pPr/>
              <a:t>4/27/2017</a:t>
            </a:fld>
            <a:endParaRPr lang="en-US"/>
          </a:p>
        </p:txBody>
      </p:sp>
      <p:sp>
        <p:nvSpPr>
          <p:cNvPr id="5" name="Footer Placeholder 4"/>
          <p:cNvSpPr>
            <a:spLocks noGrp="1"/>
          </p:cNvSpPr>
          <p:nvPr>
            <p:ph type="ftr" sz="quarter" idx="11"/>
          </p:nvPr>
        </p:nvSpPr>
        <p:spPr>
          <a:xfrm>
            <a:off x="1972647" y="6108173"/>
            <a:ext cx="5314517" cy="365125"/>
          </a:xfrm>
        </p:spPr>
        <p:txBody>
          <a:bodyPr/>
          <a:lstStyle/>
          <a:p>
            <a:endParaRPr lang="en-US"/>
          </a:p>
        </p:txBody>
      </p:sp>
      <p:sp>
        <p:nvSpPr>
          <p:cNvPr id="6" name="Slide Number Placeholder 5"/>
          <p:cNvSpPr>
            <a:spLocks noGrp="1"/>
          </p:cNvSpPr>
          <p:nvPr>
            <p:ph type="sldNum" sz="quarter" idx="12"/>
          </p:nvPr>
        </p:nvSpPr>
        <p:spPr>
          <a:xfrm>
            <a:off x="8258967" y="6108173"/>
            <a:ext cx="427833" cy="365125"/>
          </a:xfrm>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3473350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86995" y="2666998"/>
            <a:ext cx="6699805" cy="2360071"/>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986998" y="5027070"/>
            <a:ext cx="6699802"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3FC9DB0-81A8-4E0D-B796-18D3DF5C4FB7}" type="datetimeFigureOut">
              <a:rPr lang="en-US" smtClean="0"/>
              <a:pPr/>
              <a:t>4/27/2017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273317" y="6116070"/>
            <a:ext cx="413483" cy="365125"/>
          </a:xfrm>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1352703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685801"/>
            <a:ext cx="7704667"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82133" y="2667000"/>
            <a:ext cx="3739896" cy="336867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946904" y="2667000"/>
            <a:ext cx="3739896" cy="334682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3FC9DB0-81A8-4E0D-B796-18D3DF5C4FB7}" type="datetimeFigureOut">
              <a:rPr lang="en-US" smtClean="0"/>
              <a:pPr/>
              <a:t>4/27/2017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4163813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329481" y="2658533"/>
            <a:ext cx="3456291"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13523"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161710" y="2667000"/>
            <a:ext cx="3467806"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957266"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3FC9DB0-81A8-4E0D-B796-18D3DF5C4FB7}" type="datetimeFigureOut">
              <a:rPr lang="en-US" smtClean="0"/>
              <a:pPr/>
              <a:t>4/27/2017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1794419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3FC9DB0-81A8-4E0D-B796-18D3DF5C4FB7}" type="datetimeFigureOut">
              <a:rPr lang="en-US" smtClean="0"/>
              <a:pPr/>
              <a:t>4/27/2017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4055959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FC9DB0-81A8-4E0D-B796-18D3DF5C4FB7}" type="datetimeFigureOut">
              <a:rPr lang="en-US" smtClean="0"/>
              <a:pPr/>
              <a:t>4/27/2017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4199490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1600200"/>
            <a:ext cx="2662534"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3947553" y="685800"/>
            <a:ext cx="4681962"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3524" y="2971800"/>
            <a:ext cx="2662534"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FC9DB0-81A8-4E0D-B796-18D3DF5C4FB7}" type="datetimeFigureOut">
              <a:rPr lang="en-US" smtClean="0"/>
              <a:pPr/>
              <a:t>4/27/2017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5359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2332" y="1752599"/>
            <a:ext cx="4070679"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5697495" y="914400"/>
            <a:ext cx="2461371"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12332" y="3124199"/>
            <a:ext cx="4070679"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FC9DB0-81A8-4E0D-B796-18D3DF5C4FB7}" type="datetimeFigureOut">
              <a:rPr lang="en-US" smtClean="0"/>
              <a:pPr/>
              <a:t>4/27/2017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CFDC81-4E1A-418B-A372-353FF8FD259B}" type="slidenum">
              <a:rPr lang="en-US" smtClean="0"/>
              <a:pPr/>
              <a:t>‹#›</a:t>
            </a:fld>
            <a:endParaRPr lang="en-US"/>
          </a:p>
        </p:txBody>
      </p:sp>
    </p:spTree>
    <p:extLst>
      <p:ext uri="{BB962C8B-B14F-4D97-AF65-F5344CB8AC3E}">
        <p14:creationId xmlns:p14="http://schemas.microsoft.com/office/powerpoint/2010/main" val="3624361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4" name="Group 13"/>
          <p:cNvGrpSpPr/>
          <p:nvPr/>
        </p:nvGrpSpPr>
        <p:grpSpPr>
          <a:xfrm>
            <a:off x="0" y="0"/>
            <a:ext cx="2132013" cy="6858001"/>
            <a:chOff x="0" y="0"/>
            <a:chExt cx="2132013" cy="6858001"/>
          </a:xfrm>
        </p:grpSpPr>
        <p:sp>
          <p:nvSpPr>
            <p:cNvPr id="15" name="Freeform 6"/>
            <p:cNvSpPr/>
            <p:nvPr/>
          </p:nvSpPr>
          <p:spPr bwMode="auto">
            <a:xfrm>
              <a:off x="0" y="0"/>
              <a:ext cx="1073150" cy="5291138"/>
            </a:xfrm>
            <a:custGeom>
              <a:avLst/>
              <a:gdLst/>
              <a:ahLst/>
              <a:cxnLst/>
              <a:rect l="0" t="0" r="r" b="b"/>
              <a:pathLst>
                <a:path w="676" h="3333">
                  <a:moveTo>
                    <a:pt x="0" y="3132"/>
                  </a:moveTo>
                  <a:lnTo>
                    <a:pt x="0" y="3312"/>
                  </a:lnTo>
                  <a:lnTo>
                    <a:pt x="126" y="3333"/>
                  </a:lnTo>
                  <a:lnTo>
                    <a:pt x="676" y="0"/>
                  </a:lnTo>
                  <a:lnTo>
                    <a:pt x="514" y="0"/>
                  </a:lnTo>
                  <a:lnTo>
                    <a:pt x="0" y="3132"/>
                  </a:lnTo>
                  <a:close/>
                </a:path>
              </a:pathLst>
            </a:custGeom>
            <a:solidFill>
              <a:schemeClr val="accent1"/>
            </a:solidFill>
            <a:ln>
              <a:noFill/>
            </a:ln>
          </p:spPr>
        </p:sp>
        <p:sp>
          <p:nvSpPr>
            <p:cNvPr id="16" name="Freeform 7"/>
            <p:cNvSpPr/>
            <p:nvPr/>
          </p:nvSpPr>
          <p:spPr bwMode="auto">
            <a:xfrm>
              <a:off x="0" y="0"/>
              <a:ext cx="758825" cy="4624388"/>
            </a:xfrm>
            <a:custGeom>
              <a:avLst/>
              <a:gdLst/>
              <a:ahLst/>
              <a:cxnLst/>
              <a:rect l="0" t="0" r="r" b="b"/>
              <a:pathLst>
                <a:path w="478" h="2913">
                  <a:moveTo>
                    <a:pt x="478" y="0"/>
                  </a:moveTo>
                  <a:lnTo>
                    <a:pt x="318" y="0"/>
                  </a:lnTo>
                  <a:lnTo>
                    <a:pt x="0" y="1938"/>
                  </a:lnTo>
                  <a:lnTo>
                    <a:pt x="0" y="2913"/>
                  </a:lnTo>
                  <a:lnTo>
                    <a:pt x="478" y="0"/>
                  </a:lnTo>
                  <a:close/>
                </a:path>
              </a:pathLst>
            </a:custGeom>
            <a:solidFill>
              <a:schemeClr val="tx1">
                <a:lumMod val="65000"/>
                <a:lumOff val="35000"/>
              </a:schemeClr>
            </a:solidFill>
            <a:ln>
              <a:noFill/>
            </a:ln>
          </p:spPr>
        </p:sp>
        <p:sp>
          <p:nvSpPr>
            <p:cNvPr id="17" name="Freeform 8"/>
            <p:cNvSpPr/>
            <p:nvPr/>
          </p:nvSpPr>
          <p:spPr bwMode="auto">
            <a:xfrm>
              <a:off x="0" y="5662613"/>
              <a:ext cx="906463" cy="1195388"/>
            </a:xfrm>
            <a:custGeom>
              <a:avLst/>
              <a:gdLst/>
              <a:ahLst/>
              <a:cxnLst/>
              <a:rect l="0" t="0" r="r" b="b"/>
              <a:pathLst>
                <a:path w="571" h="753">
                  <a:moveTo>
                    <a:pt x="0" y="0"/>
                  </a:moveTo>
                  <a:lnTo>
                    <a:pt x="0" y="12"/>
                  </a:lnTo>
                  <a:lnTo>
                    <a:pt x="538" y="753"/>
                  </a:lnTo>
                  <a:lnTo>
                    <a:pt x="571" y="753"/>
                  </a:lnTo>
                  <a:lnTo>
                    <a:pt x="0" y="0"/>
                  </a:lnTo>
                  <a:close/>
                </a:path>
              </a:pathLst>
            </a:custGeom>
            <a:solidFill>
              <a:schemeClr val="tx1">
                <a:lumMod val="85000"/>
                <a:lumOff val="15000"/>
              </a:schemeClr>
            </a:solidFill>
            <a:ln>
              <a:noFill/>
            </a:ln>
          </p:spPr>
        </p:sp>
        <p:sp>
          <p:nvSpPr>
            <p:cNvPr id="18" name="Freeform 9"/>
            <p:cNvSpPr/>
            <p:nvPr/>
          </p:nvSpPr>
          <p:spPr bwMode="auto">
            <a:xfrm>
              <a:off x="0" y="5295900"/>
              <a:ext cx="1487488" cy="1562100"/>
            </a:xfrm>
            <a:custGeom>
              <a:avLst/>
              <a:gdLst/>
              <a:ahLst/>
              <a:cxnLst/>
              <a:rect l="0" t="0" r="r" b="b"/>
              <a:pathLst>
                <a:path w="937" h="984">
                  <a:moveTo>
                    <a:pt x="0" y="0"/>
                  </a:moveTo>
                  <a:lnTo>
                    <a:pt x="0" y="3"/>
                  </a:lnTo>
                  <a:lnTo>
                    <a:pt x="901" y="984"/>
                  </a:lnTo>
                  <a:lnTo>
                    <a:pt x="937" y="984"/>
                  </a:lnTo>
                  <a:lnTo>
                    <a:pt x="0" y="0"/>
                  </a:lnTo>
                  <a:close/>
                </a:path>
              </a:pathLst>
            </a:custGeom>
            <a:solidFill>
              <a:schemeClr val="accent1">
                <a:lumMod val="50000"/>
              </a:schemeClr>
            </a:solidFill>
            <a:ln>
              <a:noFill/>
            </a:ln>
          </p:spPr>
        </p:sp>
        <p:sp>
          <p:nvSpPr>
            <p:cNvPr id="19" name="Freeform 10"/>
            <p:cNvSpPr/>
            <p:nvPr/>
          </p:nvSpPr>
          <p:spPr bwMode="auto">
            <a:xfrm>
              <a:off x="0" y="5257800"/>
              <a:ext cx="2132013" cy="1600200"/>
            </a:xfrm>
            <a:custGeom>
              <a:avLst/>
              <a:gdLst/>
              <a:ahLst/>
              <a:cxnLst/>
              <a:rect l="0" t="0" r="r" b="b"/>
              <a:pathLst>
                <a:path w="1343" h="1008">
                  <a:moveTo>
                    <a:pt x="0" y="24"/>
                  </a:moveTo>
                  <a:lnTo>
                    <a:pt x="937" y="1008"/>
                  </a:lnTo>
                  <a:lnTo>
                    <a:pt x="1343" y="1008"/>
                  </a:lnTo>
                  <a:lnTo>
                    <a:pt x="126" y="21"/>
                  </a:lnTo>
                  <a:lnTo>
                    <a:pt x="0" y="0"/>
                  </a:lnTo>
                  <a:lnTo>
                    <a:pt x="0" y="24"/>
                  </a:lnTo>
                  <a:close/>
                </a:path>
              </a:pathLst>
            </a:custGeom>
            <a:solidFill>
              <a:schemeClr val="accent1">
                <a:lumMod val="75000"/>
              </a:schemeClr>
            </a:solidFill>
            <a:ln>
              <a:noFill/>
            </a:ln>
          </p:spPr>
        </p:sp>
        <p:sp>
          <p:nvSpPr>
            <p:cNvPr id="20" name="Freeform 11"/>
            <p:cNvSpPr/>
            <p:nvPr/>
          </p:nvSpPr>
          <p:spPr bwMode="auto">
            <a:xfrm>
              <a:off x="0" y="5357813"/>
              <a:ext cx="1377950" cy="1500188"/>
            </a:xfrm>
            <a:custGeom>
              <a:avLst/>
              <a:gdLst/>
              <a:ahLst/>
              <a:cxnLst/>
              <a:rect l="0" t="0" r="r" b="b"/>
              <a:pathLst>
                <a:path w="868" h="945">
                  <a:moveTo>
                    <a:pt x="0" y="192"/>
                  </a:moveTo>
                  <a:lnTo>
                    <a:pt x="571" y="945"/>
                  </a:lnTo>
                  <a:lnTo>
                    <a:pt x="868" y="945"/>
                  </a:lnTo>
                  <a:lnTo>
                    <a:pt x="0" y="0"/>
                  </a:lnTo>
                  <a:lnTo>
                    <a:pt x="0" y="192"/>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982133" y="457201"/>
            <a:ext cx="7704667" cy="1981200"/>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82134" y="2667000"/>
            <a:ext cx="7704666" cy="3356995"/>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358679" y="6116070"/>
            <a:ext cx="85747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3FC9DB0-81A8-4E0D-B796-18D3DF5C4FB7}" type="datetimeFigureOut">
              <a:rPr lang="en-US" smtClean="0"/>
              <a:pPr/>
              <a:t>4/27/2017</a:t>
            </a:fld>
            <a:endParaRPr lang="en-US"/>
          </a:p>
        </p:txBody>
      </p:sp>
      <p:sp>
        <p:nvSpPr>
          <p:cNvPr id="5" name="Footer Placeholder 4"/>
          <p:cNvSpPr>
            <a:spLocks noGrp="1"/>
          </p:cNvSpPr>
          <p:nvPr>
            <p:ph type="ftr" sz="quarter" idx="3"/>
          </p:nvPr>
        </p:nvSpPr>
        <p:spPr>
          <a:xfrm>
            <a:off x="1986997" y="6116070"/>
            <a:ext cx="531451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8273317" y="6116070"/>
            <a:ext cx="41348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5CFDC81-4E1A-418B-A372-353FF8FD259B}" type="slidenum">
              <a:rPr lang="en-US" smtClean="0"/>
              <a:pPr/>
              <a:t>‹#›</a:t>
            </a:fld>
            <a:endParaRPr lang="en-US"/>
          </a:p>
        </p:txBody>
      </p:sp>
    </p:spTree>
    <p:extLst>
      <p:ext uri="{BB962C8B-B14F-4D97-AF65-F5344CB8AC3E}">
        <p14:creationId xmlns:p14="http://schemas.microsoft.com/office/powerpoint/2010/main" val="11682535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43608" y="2276872"/>
            <a:ext cx="7772400" cy="1470025"/>
          </a:xfrm>
        </p:spPr>
        <p:txBody>
          <a:bodyPr>
            <a:noAutofit/>
          </a:bodyPr>
          <a:lstStyle/>
          <a:p>
            <a:r>
              <a:rPr lang="en-US" altLang="en-US" sz="3600" b="1" dirty="0" smtClean="0"/>
              <a:t>VR Application Research &amp; Design</a:t>
            </a:r>
            <a:br>
              <a:rPr lang="en-US" altLang="en-US" sz="3600" b="1" dirty="0" smtClean="0"/>
            </a:br>
            <a:r>
              <a:rPr lang="en-US" altLang="en-US" sz="3200" b="1" i="1" dirty="0" smtClean="0"/>
              <a:t>Team 5</a:t>
            </a:r>
            <a:endParaRPr lang="en-US" sz="3600" i="1" dirty="0"/>
          </a:p>
        </p:txBody>
      </p:sp>
      <p:sp>
        <p:nvSpPr>
          <p:cNvPr id="3" name="Subtitle 2"/>
          <p:cNvSpPr>
            <a:spLocks noGrp="1"/>
          </p:cNvSpPr>
          <p:nvPr>
            <p:ph type="subTitle" idx="1"/>
          </p:nvPr>
        </p:nvSpPr>
        <p:spPr/>
        <p:txBody>
          <a:bodyPr>
            <a:normAutofit/>
          </a:bodyPr>
          <a:lstStyle/>
          <a:p>
            <a:r>
              <a:rPr lang="en-US" sz="2400" b="1" dirty="0" smtClean="0">
                <a:solidFill>
                  <a:schemeClr val="tx2">
                    <a:lumMod val="50000"/>
                    <a:lumOff val="50000"/>
                  </a:schemeClr>
                </a:solidFill>
              </a:rPr>
              <a:t>Daniel Johnson | </a:t>
            </a:r>
            <a:r>
              <a:rPr lang="en-US" sz="2400" b="1" dirty="0" err="1" smtClean="0">
                <a:solidFill>
                  <a:schemeClr val="tx2">
                    <a:lumMod val="50000"/>
                    <a:lumOff val="50000"/>
                  </a:schemeClr>
                </a:solidFill>
              </a:rPr>
              <a:t>Asad</a:t>
            </a:r>
            <a:r>
              <a:rPr lang="en-US" sz="2400" b="1" dirty="0" smtClean="0">
                <a:solidFill>
                  <a:schemeClr val="tx2">
                    <a:lumMod val="50000"/>
                    <a:lumOff val="50000"/>
                  </a:schemeClr>
                </a:solidFill>
              </a:rPr>
              <a:t> Ashur | T. Avery </a:t>
            </a:r>
            <a:r>
              <a:rPr lang="en-US" sz="2400" b="1" dirty="0" err="1" smtClean="0">
                <a:solidFill>
                  <a:schemeClr val="tx2">
                    <a:lumMod val="50000"/>
                    <a:lumOff val="50000"/>
                  </a:schemeClr>
                </a:solidFill>
              </a:rPr>
              <a:t>Eich</a:t>
            </a:r>
            <a:endParaRPr lang="en-US" sz="2400" b="1" dirty="0" smtClean="0">
              <a:solidFill>
                <a:schemeClr val="tx2">
                  <a:lumMod val="50000"/>
                  <a:lumOff val="50000"/>
                </a:schemeClr>
              </a:solidFill>
            </a:endParaRPr>
          </a:p>
          <a:p>
            <a:r>
              <a:rPr lang="en-US" sz="2400" b="1" dirty="0" smtClean="0">
                <a:solidFill>
                  <a:schemeClr val="tx2">
                    <a:lumMod val="50000"/>
                    <a:lumOff val="50000"/>
                  </a:schemeClr>
                </a:solidFill>
              </a:rPr>
              <a:t>Advisor: Dr. </a:t>
            </a:r>
            <a:r>
              <a:rPr lang="en-US" sz="2400" b="1" dirty="0" err="1" smtClean="0">
                <a:solidFill>
                  <a:schemeClr val="tx2">
                    <a:lumMod val="50000"/>
                    <a:lumOff val="50000"/>
                  </a:schemeClr>
                </a:solidFill>
              </a:rPr>
              <a:t>Aleshia</a:t>
            </a:r>
            <a:r>
              <a:rPr lang="en-US" sz="2400" b="1" dirty="0" smtClean="0">
                <a:solidFill>
                  <a:schemeClr val="tx2">
                    <a:lumMod val="50000"/>
                    <a:lumOff val="50000"/>
                  </a:schemeClr>
                </a:solidFill>
              </a:rPr>
              <a:t> Hayes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955575"/>
          </a:xfrm>
        </p:spPr>
        <p:txBody>
          <a:bodyPr/>
          <a:lstStyle/>
          <a:p>
            <a:r>
              <a:rPr lang="en-US" dirty="0" smtClean="0"/>
              <a:t>“Activity” Nodes</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282" y="1772816"/>
            <a:ext cx="7884368" cy="41455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725751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811559"/>
          </a:xfrm>
        </p:spPr>
        <p:txBody>
          <a:bodyPr/>
          <a:lstStyle/>
          <a:p>
            <a:r>
              <a:rPr lang="en-US" dirty="0" smtClean="0"/>
              <a:t>Family “Unit”</a:t>
            </a:r>
            <a:endParaRPr lang="en-US" dirty="0"/>
          </a:p>
        </p:txBody>
      </p:sp>
      <p:pic>
        <p:nvPicPr>
          <p:cNvPr id="5" name="Content Placeholder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982133" y="1274372"/>
            <a:ext cx="7344816" cy="5272921"/>
          </a:xfrm>
        </p:spPr>
      </p:pic>
    </p:spTree>
    <p:extLst>
      <p:ext uri="{BB962C8B-B14F-4D97-AF65-F5344CB8AC3E}">
        <p14:creationId xmlns:p14="http://schemas.microsoft.com/office/powerpoint/2010/main" val="224772933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HouseholdActivities - Copy">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1520" y="1093812"/>
            <a:ext cx="8631943" cy="4855468"/>
          </a:xfrm>
          <a:prstGeom prst="rect">
            <a:avLst/>
          </a:prstGeom>
        </p:spPr>
      </p:pic>
      <p:sp>
        <p:nvSpPr>
          <p:cNvPr id="3" name="TextBox 2"/>
          <p:cNvSpPr txBox="1"/>
          <p:nvPr/>
        </p:nvSpPr>
        <p:spPr>
          <a:xfrm>
            <a:off x="1115616" y="116632"/>
            <a:ext cx="7416824" cy="707886"/>
          </a:xfrm>
          <a:prstGeom prst="rect">
            <a:avLst/>
          </a:prstGeom>
          <a:noFill/>
        </p:spPr>
        <p:txBody>
          <a:bodyPr wrap="square" rtlCol="0">
            <a:spAutoFit/>
          </a:bodyPr>
          <a:lstStyle/>
          <a:p>
            <a:pPr algn="ctr"/>
            <a:r>
              <a:rPr lang="en-US" sz="4000" dirty="0" smtClean="0"/>
              <a:t>Progression</a:t>
            </a:r>
            <a:endParaRPr lang="en-US" sz="4000" dirty="0"/>
          </a:p>
        </p:txBody>
      </p:sp>
    </p:spTree>
    <p:extLst>
      <p:ext uri="{BB962C8B-B14F-4D97-AF65-F5344CB8AC3E}">
        <p14:creationId xmlns:p14="http://schemas.microsoft.com/office/powerpoint/2010/main" val="132634234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mute="1">
                <p:cTn id="7" fill="hold" display="0">
                  <p:stCondLst>
                    <p:cond delay="indefinite"/>
                  </p:stCondLst>
                </p:cTn>
                <p:tgtEl>
                  <p:spTgt spid="2"/>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387623"/>
          </a:xfrm>
        </p:spPr>
        <p:txBody>
          <a:bodyPr>
            <a:normAutofit/>
          </a:bodyPr>
          <a:lstStyle/>
          <a:p>
            <a:r>
              <a:rPr lang="en-US" b="1" dirty="0" smtClean="0"/>
              <a:t>Remarks</a:t>
            </a:r>
            <a:endParaRPr lang="en-US" dirty="0"/>
          </a:p>
        </p:txBody>
      </p:sp>
      <p:sp>
        <p:nvSpPr>
          <p:cNvPr id="4" name="Content Placeholder 3"/>
          <p:cNvSpPr>
            <a:spLocks noGrp="1"/>
          </p:cNvSpPr>
          <p:nvPr>
            <p:ph idx="1"/>
          </p:nvPr>
        </p:nvSpPr>
        <p:spPr>
          <a:xfrm>
            <a:off x="982133" y="1556792"/>
            <a:ext cx="7704667" cy="4752528"/>
          </a:xfrm>
        </p:spPr>
        <p:txBody>
          <a:bodyPr/>
          <a:lstStyle/>
          <a:p>
            <a:r>
              <a:rPr lang="en-US" dirty="0" smtClean="0"/>
              <a:t>Virtual Reality is Practical</a:t>
            </a:r>
          </a:p>
          <a:p>
            <a:pPr lvl="1"/>
            <a:r>
              <a:rPr lang="en-US" dirty="0" smtClean="0"/>
              <a:t>Entertainment</a:t>
            </a:r>
          </a:p>
          <a:p>
            <a:pPr lvl="1"/>
            <a:r>
              <a:rPr lang="en-US" dirty="0" smtClean="0"/>
              <a:t>Education</a:t>
            </a:r>
          </a:p>
          <a:p>
            <a:pPr lvl="1"/>
            <a:r>
              <a:rPr lang="en-US" dirty="0" smtClean="0"/>
              <a:t>Training/Simulation</a:t>
            </a:r>
          </a:p>
          <a:p>
            <a:r>
              <a:rPr lang="en-US" dirty="0" smtClean="0"/>
              <a:t>Departmental Collaboration</a:t>
            </a:r>
          </a:p>
          <a:p>
            <a:pPr lvl="1"/>
            <a:r>
              <a:rPr lang="en-US" dirty="0" smtClean="0"/>
              <a:t>Creative “pipeline”</a:t>
            </a:r>
          </a:p>
          <a:p>
            <a:pPr lvl="1"/>
            <a:r>
              <a:rPr lang="en-US" dirty="0" smtClean="0"/>
              <a:t>Team-oriented development</a:t>
            </a:r>
          </a:p>
          <a:p>
            <a:pPr lvl="1"/>
            <a:r>
              <a:rPr lang="en-US" dirty="0" smtClean="0"/>
              <a:t>Communication </a:t>
            </a:r>
          </a:p>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Project Schedule</a:t>
            </a:r>
            <a:endParaRPr lang="en-US" b="1"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96333185"/>
              </p:ext>
            </p:extLst>
          </p:nvPr>
        </p:nvGraphicFramePr>
        <p:xfrm>
          <a:off x="1187624" y="1991192"/>
          <a:ext cx="6973712" cy="3291410"/>
        </p:xfrm>
        <a:graphic>
          <a:graphicData uri="http://schemas.openxmlformats.org/drawingml/2006/table">
            <a:tbl>
              <a:tblPr firstRow="1" bandRow="1">
                <a:tableStyleId>{5C22544A-7EE6-4342-B048-85BDC9FD1C3A}</a:tableStyleId>
              </a:tblPr>
              <a:tblGrid>
                <a:gridCol w="1743428"/>
                <a:gridCol w="1743428"/>
                <a:gridCol w="1743428"/>
                <a:gridCol w="1743428"/>
              </a:tblGrid>
              <a:tr h="658282">
                <a:tc>
                  <a:txBody>
                    <a:bodyPr/>
                    <a:lstStyle/>
                    <a:p>
                      <a:pPr algn="ctr"/>
                      <a:r>
                        <a:rPr lang="en-US" sz="2700" b="1" dirty="0" smtClean="0"/>
                        <a:t>Phase</a:t>
                      </a:r>
                      <a:endParaRPr lang="en-US" sz="2700" b="1" dirty="0"/>
                    </a:p>
                  </a:txBody>
                  <a:tcPr marL="77486" marR="77486" marT="41385" marB="41385" anchor="ctr"/>
                </a:tc>
                <a:tc>
                  <a:txBody>
                    <a:bodyPr/>
                    <a:lstStyle/>
                    <a:p>
                      <a:pPr algn="ctr"/>
                      <a:r>
                        <a:rPr lang="en-US" sz="2700" b="1" dirty="0" smtClean="0"/>
                        <a:t>Start</a:t>
                      </a:r>
                      <a:endParaRPr lang="en-US" sz="2700" b="1" dirty="0"/>
                    </a:p>
                  </a:txBody>
                  <a:tcPr marL="77486" marR="77486" marT="41385" marB="41385" anchor="ctr"/>
                </a:tc>
                <a:tc>
                  <a:txBody>
                    <a:bodyPr/>
                    <a:lstStyle/>
                    <a:p>
                      <a:pPr algn="ctr"/>
                      <a:r>
                        <a:rPr lang="en-US" sz="2700" b="1" dirty="0" smtClean="0"/>
                        <a:t>End</a:t>
                      </a:r>
                      <a:endParaRPr lang="en-US" sz="2700" b="1" dirty="0"/>
                    </a:p>
                  </a:txBody>
                  <a:tcPr marL="77486" marR="77486" marT="41385" marB="41385" anchor="ctr"/>
                </a:tc>
                <a:tc>
                  <a:txBody>
                    <a:bodyPr/>
                    <a:lstStyle/>
                    <a:p>
                      <a:pPr algn="ctr"/>
                      <a:r>
                        <a:rPr lang="en-US" sz="2700" b="1" dirty="0" smtClean="0"/>
                        <a:t>Hours</a:t>
                      </a:r>
                      <a:endParaRPr lang="en-US" sz="2700" b="1" dirty="0"/>
                    </a:p>
                  </a:txBody>
                  <a:tcPr marL="77486" marR="77486" marT="41385" marB="41385" anchor="ctr"/>
                </a:tc>
              </a:tr>
              <a:tr h="658282">
                <a:tc>
                  <a:txBody>
                    <a:bodyPr/>
                    <a:lstStyle/>
                    <a:p>
                      <a:pPr algn="ctr"/>
                      <a:r>
                        <a:rPr lang="en-US" sz="2700" b="1" dirty="0" smtClean="0"/>
                        <a:t>Research</a:t>
                      </a:r>
                      <a:endParaRPr lang="en-US" sz="2700" b="1" dirty="0"/>
                    </a:p>
                  </a:txBody>
                  <a:tcPr marL="77486" marR="77486" marT="41385" marB="41385" anchor="ctr"/>
                </a:tc>
                <a:tc>
                  <a:txBody>
                    <a:bodyPr/>
                    <a:lstStyle/>
                    <a:p>
                      <a:pPr algn="ctr"/>
                      <a:r>
                        <a:rPr lang="en-US" sz="2700" b="1" dirty="0" smtClean="0"/>
                        <a:t>12</a:t>
                      </a:r>
                      <a:endParaRPr lang="en-US" sz="2700" b="1" dirty="0"/>
                    </a:p>
                  </a:txBody>
                  <a:tcPr marL="77486" marR="77486" marT="41385" marB="41385" anchor="ctr"/>
                </a:tc>
                <a:tc>
                  <a:txBody>
                    <a:bodyPr/>
                    <a:lstStyle/>
                    <a:p>
                      <a:pPr algn="ctr"/>
                      <a:r>
                        <a:rPr lang="en-US" sz="2700" b="1" dirty="0" smtClean="0"/>
                        <a:t>10</a:t>
                      </a:r>
                      <a:endParaRPr lang="en-US" sz="2700" b="1" dirty="0"/>
                    </a:p>
                  </a:txBody>
                  <a:tcPr marL="77486" marR="77486" marT="41385" marB="41385" anchor="ctr"/>
                </a:tc>
                <a:tc>
                  <a:txBody>
                    <a:bodyPr/>
                    <a:lstStyle/>
                    <a:p>
                      <a:pPr algn="ctr"/>
                      <a:r>
                        <a:rPr lang="en-US" sz="2700" b="1" dirty="0" smtClean="0"/>
                        <a:t>22</a:t>
                      </a:r>
                      <a:endParaRPr lang="en-US" sz="2700" b="1" dirty="0"/>
                    </a:p>
                  </a:txBody>
                  <a:tcPr marL="77486" marR="77486" marT="41385" marB="41385" anchor="ctr"/>
                </a:tc>
              </a:tr>
              <a:tr h="658282">
                <a:tc>
                  <a:txBody>
                    <a:bodyPr/>
                    <a:lstStyle/>
                    <a:p>
                      <a:pPr algn="ctr"/>
                      <a:r>
                        <a:rPr lang="en-US" sz="2700" b="1" dirty="0" smtClean="0"/>
                        <a:t>Design</a:t>
                      </a:r>
                      <a:endParaRPr lang="en-US" sz="2700" b="1" dirty="0"/>
                    </a:p>
                  </a:txBody>
                  <a:tcPr marL="77486" marR="77486" marT="41385" marB="41385" anchor="ctr"/>
                </a:tc>
                <a:tc>
                  <a:txBody>
                    <a:bodyPr/>
                    <a:lstStyle/>
                    <a:p>
                      <a:pPr algn="ctr"/>
                      <a:r>
                        <a:rPr lang="en-US" sz="2700" b="1" dirty="0" smtClean="0"/>
                        <a:t>12</a:t>
                      </a:r>
                      <a:endParaRPr lang="en-US" sz="2700" b="1" dirty="0"/>
                    </a:p>
                  </a:txBody>
                  <a:tcPr marL="77486" marR="77486" marT="41385" marB="41385" anchor="ctr"/>
                </a:tc>
                <a:tc>
                  <a:txBody>
                    <a:bodyPr/>
                    <a:lstStyle/>
                    <a:p>
                      <a:pPr algn="ctr"/>
                      <a:r>
                        <a:rPr lang="en-US" sz="2700" b="1" dirty="0" smtClean="0"/>
                        <a:t>13</a:t>
                      </a:r>
                      <a:endParaRPr lang="en-US" sz="2700" b="1" dirty="0"/>
                    </a:p>
                  </a:txBody>
                  <a:tcPr marL="77486" marR="77486" marT="41385" marB="41385" anchor="ctr"/>
                </a:tc>
                <a:tc>
                  <a:txBody>
                    <a:bodyPr/>
                    <a:lstStyle/>
                    <a:p>
                      <a:pPr algn="ctr"/>
                      <a:r>
                        <a:rPr lang="en-US" sz="2700" b="1" dirty="0" smtClean="0"/>
                        <a:t>25</a:t>
                      </a:r>
                      <a:endParaRPr lang="en-US" sz="2700" b="1" dirty="0"/>
                    </a:p>
                  </a:txBody>
                  <a:tcPr marL="77486" marR="77486" marT="41385" marB="41385" anchor="ctr"/>
                </a:tc>
              </a:tr>
              <a:tr h="658282">
                <a:tc>
                  <a:txBody>
                    <a:bodyPr/>
                    <a:lstStyle/>
                    <a:p>
                      <a:pPr algn="ctr"/>
                      <a:r>
                        <a:rPr lang="en-US" sz="2700" b="1" dirty="0" smtClean="0"/>
                        <a:t>Prototype</a:t>
                      </a:r>
                      <a:endParaRPr lang="en-US" sz="2700" b="1" dirty="0"/>
                    </a:p>
                  </a:txBody>
                  <a:tcPr marL="77486" marR="77486" marT="41385" marB="41385" anchor="ctr"/>
                </a:tc>
                <a:tc>
                  <a:txBody>
                    <a:bodyPr/>
                    <a:lstStyle/>
                    <a:p>
                      <a:pPr algn="ctr"/>
                      <a:r>
                        <a:rPr lang="en-US" sz="2700" b="1" dirty="0" smtClean="0"/>
                        <a:t>0</a:t>
                      </a:r>
                      <a:endParaRPr lang="en-US" sz="2700" b="1" dirty="0"/>
                    </a:p>
                  </a:txBody>
                  <a:tcPr marL="77486" marR="77486" marT="41385" marB="41385" anchor="ctr"/>
                </a:tc>
                <a:tc>
                  <a:txBody>
                    <a:bodyPr/>
                    <a:lstStyle/>
                    <a:p>
                      <a:pPr algn="ctr"/>
                      <a:r>
                        <a:rPr lang="en-US" sz="2700" b="1" dirty="0" smtClean="0"/>
                        <a:t>14</a:t>
                      </a:r>
                      <a:endParaRPr lang="en-US" sz="2700" b="1" dirty="0"/>
                    </a:p>
                  </a:txBody>
                  <a:tcPr marL="77486" marR="77486" marT="41385" marB="41385" anchor="ctr"/>
                </a:tc>
                <a:tc>
                  <a:txBody>
                    <a:bodyPr/>
                    <a:lstStyle/>
                    <a:p>
                      <a:pPr algn="ctr"/>
                      <a:r>
                        <a:rPr lang="en-US" sz="2700" b="1" dirty="0" smtClean="0"/>
                        <a:t>14</a:t>
                      </a:r>
                      <a:endParaRPr lang="en-US" sz="2700" b="1" dirty="0"/>
                    </a:p>
                  </a:txBody>
                  <a:tcPr marL="77486" marR="77486" marT="41385" marB="41385" anchor="ctr"/>
                </a:tc>
              </a:tr>
              <a:tr h="658282">
                <a:tc>
                  <a:txBody>
                    <a:bodyPr/>
                    <a:lstStyle/>
                    <a:p>
                      <a:pPr algn="ctr"/>
                      <a:r>
                        <a:rPr lang="en-US" sz="1600" b="1" dirty="0" smtClean="0"/>
                        <a:t>Meeting Time</a:t>
                      </a:r>
                      <a:endParaRPr lang="en-US" sz="1600" b="1" dirty="0"/>
                    </a:p>
                  </a:txBody>
                  <a:tcPr marL="77486" marR="77486" marT="41385" marB="41385" anchor="ctr">
                    <a:noFill/>
                  </a:tcPr>
                </a:tc>
                <a:tc>
                  <a:txBody>
                    <a:bodyPr/>
                    <a:lstStyle/>
                    <a:p>
                      <a:pPr algn="ctr"/>
                      <a:r>
                        <a:rPr lang="en-US" sz="1600" b="1" dirty="0" smtClean="0"/>
                        <a:t>60</a:t>
                      </a:r>
                      <a:endParaRPr lang="en-US" sz="1600" b="1" dirty="0"/>
                    </a:p>
                  </a:txBody>
                  <a:tcPr marL="77486" marR="77486" marT="41385" marB="41385" anchor="ctr">
                    <a:noFill/>
                  </a:tcPr>
                </a:tc>
                <a:tc>
                  <a:txBody>
                    <a:bodyPr/>
                    <a:lstStyle/>
                    <a:p>
                      <a:pPr algn="ctr"/>
                      <a:r>
                        <a:rPr lang="en-US" sz="1600" b="1" dirty="0" smtClean="0"/>
                        <a:t>66</a:t>
                      </a:r>
                      <a:endParaRPr lang="en-US" sz="1600" b="1" dirty="0"/>
                    </a:p>
                  </a:txBody>
                  <a:tcPr marL="77486" marR="77486" marT="41385" marB="41385" anchor="ctr">
                    <a:noFill/>
                  </a:tcPr>
                </a:tc>
                <a:tc>
                  <a:txBody>
                    <a:bodyPr/>
                    <a:lstStyle/>
                    <a:p>
                      <a:pPr algn="ctr"/>
                      <a:r>
                        <a:rPr lang="en-US" sz="2700" b="1" dirty="0" smtClean="0"/>
                        <a:t>126</a:t>
                      </a:r>
                      <a:endParaRPr lang="en-US" sz="2700" b="1" dirty="0"/>
                    </a:p>
                  </a:txBody>
                  <a:tcPr marL="77486" marR="77486" marT="41385" marB="41385" anchor="ctr"/>
                </a:tc>
              </a:tr>
            </a:tbl>
          </a:graphicData>
        </a:graphic>
      </p:graphicFrame>
      <p:sp>
        <p:nvSpPr>
          <p:cNvPr id="5" name="Rectangle 4"/>
          <p:cNvSpPr/>
          <p:nvPr/>
        </p:nvSpPr>
        <p:spPr>
          <a:xfrm>
            <a:off x="683568" y="5301208"/>
            <a:ext cx="5760640" cy="461665"/>
          </a:xfrm>
          <a:prstGeom prst="rect">
            <a:avLst/>
          </a:prstGeom>
        </p:spPr>
        <p:txBody>
          <a:bodyPr wrap="square">
            <a:spAutoFit/>
          </a:bodyPr>
          <a:lstStyle/>
          <a:p>
            <a:pPr algn="r"/>
            <a:r>
              <a:rPr lang="en-US" sz="2400" b="1" dirty="0" smtClean="0"/>
              <a:t>Total hours spent :</a:t>
            </a:r>
            <a:endParaRPr lang="en-US" sz="2400" b="1"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Presentation Outline</a:t>
            </a:r>
            <a:endParaRPr lang="en-US" b="1" dirty="0"/>
          </a:p>
        </p:txBody>
      </p:sp>
      <p:sp>
        <p:nvSpPr>
          <p:cNvPr id="3" name="Content Placeholder 2"/>
          <p:cNvSpPr>
            <a:spLocks noGrp="1"/>
          </p:cNvSpPr>
          <p:nvPr>
            <p:ph idx="1"/>
          </p:nvPr>
        </p:nvSpPr>
        <p:spPr>
          <a:xfrm>
            <a:off x="982133" y="2132856"/>
            <a:ext cx="7704667" cy="3866960"/>
          </a:xfrm>
        </p:spPr>
        <p:txBody>
          <a:bodyPr/>
          <a:lstStyle/>
          <a:p>
            <a:r>
              <a:rPr lang="en-US" dirty="0" smtClean="0"/>
              <a:t>Introduction</a:t>
            </a:r>
          </a:p>
          <a:p>
            <a:r>
              <a:rPr lang="en-US" dirty="0" smtClean="0"/>
              <a:t>System Design </a:t>
            </a:r>
          </a:p>
          <a:p>
            <a:r>
              <a:rPr lang="en-US" dirty="0" smtClean="0"/>
              <a:t>Prototype Demonstration</a:t>
            </a:r>
          </a:p>
          <a:p>
            <a:r>
              <a:rPr lang="en-US" dirty="0" smtClean="0"/>
              <a:t>Remarks</a:t>
            </a:r>
          </a:p>
          <a:p>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260648"/>
            <a:ext cx="7704667" cy="960229"/>
          </a:xfrm>
        </p:spPr>
        <p:txBody>
          <a:bodyPr/>
          <a:lstStyle/>
          <a:p>
            <a:r>
              <a:rPr lang="en-US" b="1" dirty="0" smtClean="0"/>
              <a:t>Introduction</a:t>
            </a:r>
            <a:endParaRPr lang="en-US" b="1" dirty="0"/>
          </a:p>
        </p:txBody>
      </p:sp>
      <p:sp>
        <p:nvSpPr>
          <p:cNvPr id="3" name="Content Placeholder 2"/>
          <p:cNvSpPr>
            <a:spLocks noGrp="1"/>
          </p:cNvSpPr>
          <p:nvPr>
            <p:ph idx="1"/>
          </p:nvPr>
        </p:nvSpPr>
        <p:spPr>
          <a:xfrm>
            <a:off x="2411760" y="5326476"/>
            <a:ext cx="7704667" cy="1346680"/>
          </a:xfrm>
        </p:spPr>
        <p:txBody>
          <a:bodyPr/>
          <a:lstStyle/>
          <a:p>
            <a:pPr marL="0" indent="0">
              <a:buNone/>
            </a:pPr>
            <a:endParaRPr lang="en-US" dirty="0" smtClean="0"/>
          </a:p>
          <a:p>
            <a:r>
              <a:rPr lang="en-US" dirty="0" smtClean="0"/>
              <a:t>Simulation using Unity Engine</a:t>
            </a:r>
          </a:p>
          <a:p>
            <a:endParaRPr lang="en-US" dirty="0" smtClean="0"/>
          </a:p>
          <a:p>
            <a:endParaRPr lang="en-US" dirty="0" smtClean="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59631" y="1387308"/>
            <a:ext cx="7002965" cy="3939168"/>
          </a:xfrm>
          <a:prstGeom prst="rect">
            <a:avLst/>
          </a:prstGeom>
          <a:ln w="57150" cap="sq" cmpd="thickThin">
            <a:solidFill>
              <a:schemeClr val="accent5">
                <a:lumMod val="75000"/>
              </a:schemeClr>
            </a:solidFill>
            <a:prstDash val="solid"/>
            <a:miter lim="800000"/>
          </a:ln>
          <a:effectLst>
            <a:innerShdw blurRad="76200">
              <a:srgbClr val="000000"/>
            </a:innerShdw>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123425" y="188640"/>
            <a:ext cx="7416824" cy="707886"/>
          </a:xfrm>
          <a:prstGeom prst="rect">
            <a:avLst/>
          </a:prstGeom>
          <a:noFill/>
        </p:spPr>
        <p:txBody>
          <a:bodyPr wrap="square" rtlCol="0">
            <a:spAutoFit/>
          </a:bodyPr>
          <a:lstStyle/>
          <a:p>
            <a:pPr algn="ctr"/>
            <a:r>
              <a:rPr lang="en-US" sz="4000" dirty="0" smtClean="0"/>
              <a:t>Map Architecture</a:t>
            </a:r>
            <a:endParaRPr lang="en-US" sz="4000" dirty="0"/>
          </a:p>
        </p:txBody>
      </p:sp>
      <p:pic>
        <p:nvPicPr>
          <p:cNvPr id="2" name="Picture 1"/>
          <p:cNvPicPr>
            <a:picLocks noChangeAspect="1"/>
          </p:cNvPicPr>
          <p:nvPr/>
        </p:nvPicPr>
        <p:blipFill>
          <a:blip r:embed="rId3"/>
          <a:stretch>
            <a:fillRect/>
          </a:stretch>
        </p:blipFill>
        <p:spPr>
          <a:xfrm>
            <a:off x="6059476" y="3861048"/>
            <a:ext cx="2767793" cy="2597135"/>
          </a:xfrm>
          <a:prstGeom prst="rect">
            <a:avLst/>
          </a:prstGeom>
          <a:ln>
            <a:noFill/>
          </a:ln>
          <a:effectLst>
            <a:outerShdw blurRad="292100" dist="139700" dir="2700000" algn="tl" rotWithShape="0">
              <a:srgbClr val="333333">
                <a:alpha val="65000"/>
              </a:srgbClr>
            </a:outerShdw>
          </a:effectLst>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1196752"/>
            <a:ext cx="5525153" cy="3756685"/>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955575"/>
          </a:xfrm>
        </p:spPr>
        <p:txBody>
          <a:bodyPr/>
          <a:lstStyle/>
          <a:p>
            <a:r>
              <a:rPr lang="en-US" dirty="0" smtClean="0"/>
              <a:t>Map Nodes</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4116" y="1988840"/>
            <a:ext cx="7884368" cy="3399080"/>
          </a:xfrm>
          <a:prstGeom prst="rect">
            <a:avLst/>
          </a:prstGeom>
        </p:spPr>
      </p:pic>
    </p:spTree>
    <p:extLst>
      <p:ext uri="{BB962C8B-B14F-4D97-AF65-F5344CB8AC3E}">
        <p14:creationId xmlns:p14="http://schemas.microsoft.com/office/powerpoint/2010/main" val="36903972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883567"/>
          </a:xfrm>
        </p:spPr>
        <p:txBody>
          <a:bodyPr/>
          <a:lstStyle/>
          <a:p>
            <a:r>
              <a:rPr lang="en-US" dirty="0" smtClean="0"/>
              <a:t>Random Map Generation</a:t>
            </a:r>
            <a:endParaRPr lang="en-US" dirty="0"/>
          </a:p>
        </p:txBody>
      </p:sp>
      <p:pic>
        <p:nvPicPr>
          <p:cNvPr id="3" name="Picture 2"/>
          <p:cNvPicPr>
            <a:picLocks noChangeAspect="1"/>
          </p:cNvPicPr>
          <p:nvPr/>
        </p:nvPicPr>
        <p:blipFill>
          <a:blip r:embed="rId3"/>
          <a:stretch>
            <a:fillRect/>
          </a:stretch>
        </p:blipFill>
        <p:spPr>
          <a:xfrm>
            <a:off x="982133" y="1772816"/>
            <a:ext cx="7672919" cy="431601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321166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7971" y="260648"/>
            <a:ext cx="7704667" cy="739551"/>
          </a:xfrm>
        </p:spPr>
        <p:txBody>
          <a:bodyPr>
            <a:normAutofit/>
          </a:bodyPr>
          <a:lstStyle/>
          <a:p>
            <a:r>
              <a:rPr lang="en-US" sz="2800" dirty="0" smtClean="0"/>
              <a:t>Resource Gathering &amp; Production</a:t>
            </a:r>
            <a:endParaRPr lang="en-US" sz="2800" dirty="0"/>
          </a:p>
        </p:txBody>
      </p:sp>
      <p:pic>
        <p:nvPicPr>
          <p:cNvPr id="7" name="Picture 6"/>
          <p:cNvPicPr>
            <a:picLocks noChangeAspect="1"/>
          </p:cNvPicPr>
          <p:nvPr/>
        </p:nvPicPr>
        <p:blipFill>
          <a:blip r:embed="rId3"/>
          <a:stretch>
            <a:fillRect/>
          </a:stretch>
        </p:blipFill>
        <p:spPr>
          <a:xfrm>
            <a:off x="478432" y="1558135"/>
            <a:ext cx="4484367" cy="2736304"/>
          </a:xfrm>
          <a:prstGeom prst="rect">
            <a:avLst/>
          </a:prstGeom>
        </p:spPr>
      </p:pic>
      <p:pic>
        <p:nvPicPr>
          <p:cNvPr id="8" name="Picture 7"/>
          <p:cNvPicPr>
            <a:picLocks noChangeAspect="1"/>
          </p:cNvPicPr>
          <p:nvPr/>
        </p:nvPicPr>
        <p:blipFill>
          <a:blip r:embed="rId4"/>
          <a:stretch>
            <a:fillRect/>
          </a:stretch>
        </p:blipFill>
        <p:spPr>
          <a:xfrm>
            <a:off x="4562471" y="2960696"/>
            <a:ext cx="4252662" cy="3060592"/>
          </a:xfrm>
          <a:prstGeom prst="rect">
            <a:avLst/>
          </a:prstGeom>
        </p:spPr>
      </p:pic>
      <p:sp>
        <p:nvSpPr>
          <p:cNvPr id="5" name="Title 1"/>
          <p:cNvSpPr txBox="1">
            <a:spLocks/>
          </p:cNvSpPr>
          <p:nvPr/>
        </p:nvSpPr>
        <p:spPr>
          <a:xfrm>
            <a:off x="478432" y="1124744"/>
            <a:ext cx="4484367" cy="524199"/>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smtClean="0"/>
              <a:t>Raw Material Gathering</a:t>
            </a:r>
            <a:endParaRPr lang="en-US" sz="2000" b="1" dirty="0"/>
          </a:p>
        </p:txBody>
      </p:sp>
      <p:sp>
        <p:nvSpPr>
          <p:cNvPr id="6" name="Title 1"/>
          <p:cNvSpPr txBox="1">
            <a:spLocks/>
          </p:cNvSpPr>
          <p:nvPr/>
        </p:nvSpPr>
        <p:spPr>
          <a:xfrm>
            <a:off x="4446618" y="2436497"/>
            <a:ext cx="4484367" cy="524199"/>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b="1" dirty="0" smtClean="0"/>
              <a:t>Finished Good Effect(s)</a:t>
            </a:r>
            <a:endParaRPr lang="en-US" sz="2000" b="1" dirty="0"/>
          </a:p>
        </p:txBody>
      </p:sp>
    </p:spTree>
    <p:extLst>
      <p:ext uri="{BB962C8B-B14F-4D97-AF65-F5344CB8AC3E}">
        <p14:creationId xmlns:p14="http://schemas.microsoft.com/office/powerpoint/2010/main" val="18045935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171599"/>
          </a:xfrm>
        </p:spPr>
        <p:txBody>
          <a:bodyPr/>
          <a:lstStyle/>
          <a:p>
            <a:r>
              <a:rPr lang="en-US" dirty="0" smtClean="0"/>
              <a:t>“Home” Nodes</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0202" y="1988840"/>
            <a:ext cx="7756598" cy="403390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6327852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EBEBEB"/>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674</TotalTime>
  <Words>893</Words>
  <Application>Microsoft Office PowerPoint</Application>
  <PresentationFormat>On-screen Show (4:3)</PresentationFormat>
  <Paragraphs>91</Paragraphs>
  <Slides>13</Slides>
  <Notes>13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Corbel</vt:lpstr>
      <vt:lpstr>Parallax</vt:lpstr>
      <vt:lpstr>VR Application Research &amp; Design Team 5</vt:lpstr>
      <vt:lpstr>Project Schedule</vt:lpstr>
      <vt:lpstr>Presentation Outline</vt:lpstr>
      <vt:lpstr>Introduction</vt:lpstr>
      <vt:lpstr>PowerPoint Presentation</vt:lpstr>
      <vt:lpstr>Map Nodes</vt:lpstr>
      <vt:lpstr>Random Map Generation</vt:lpstr>
      <vt:lpstr>Resource Gathering &amp; Production</vt:lpstr>
      <vt:lpstr>“Home” Nodes</vt:lpstr>
      <vt:lpstr>“Activity” Nodes</vt:lpstr>
      <vt:lpstr>Family “Unit”</vt:lpstr>
      <vt:lpstr>PowerPoint Presentation</vt:lpstr>
      <vt:lpstr>Remarks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Page</dc:title>
  <dc:creator>BKim</dc:creator>
  <cp:lastModifiedBy>Daniel Johnson</cp:lastModifiedBy>
  <cp:revision>98</cp:revision>
  <dcterms:created xsi:type="dcterms:W3CDTF">2015-04-24T04:48:19Z</dcterms:created>
  <dcterms:modified xsi:type="dcterms:W3CDTF">2017-04-27T23:33:28Z</dcterms:modified>
</cp:coreProperties>
</file>

<file path=docProps/thumbnail.jpeg>
</file>